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90" r:id="rId4"/>
    <p:sldId id="291" r:id="rId5"/>
    <p:sldId id="262" r:id="rId6"/>
    <p:sldId id="263" r:id="rId7"/>
    <p:sldId id="293" r:id="rId8"/>
    <p:sldId id="294" r:id="rId9"/>
    <p:sldId id="295" r:id="rId10"/>
    <p:sldId id="296" r:id="rId11"/>
    <p:sldId id="427" r:id="rId12"/>
    <p:sldId id="297" r:id="rId13"/>
    <p:sldId id="399" r:id="rId14"/>
    <p:sldId id="401" r:id="rId15"/>
    <p:sldId id="402" r:id="rId16"/>
    <p:sldId id="403" r:id="rId17"/>
    <p:sldId id="404" r:id="rId18"/>
    <p:sldId id="405" r:id="rId19"/>
    <p:sldId id="417" r:id="rId20"/>
    <p:sldId id="419" r:id="rId21"/>
    <p:sldId id="407" r:id="rId22"/>
    <p:sldId id="408" r:id="rId23"/>
    <p:sldId id="409" r:id="rId24"/>
    <p:sldId id="340" r:id="rId25"/>
    <p:sldId id="341" r:id="rId26"/>
    <p:sldId id="410" r:id="rId27"/>
    <p:sldId id="412" r:id="rId28"/>
    <p:sldId id="413" r:id="rId29"/>
    <p:sldId id="414" r:id="rId30"/>
    <p:sldId id="421" r:id="rId31"/>
    <p:sldId id="422" r:id="rId32"/>
    <p:sldId id="423" r:id="rId33"/>
    <p:sldId id="424" r:id="rId34"/>
    <p:sldId id="425" r:id="rId35"/>
    <p:sldId id="289" r:id="rId3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F2FF"/>
    <a:srgbClr val="AC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8"/>
    <p:restoredTop sz="96928"/>
  </p:normalViewPr>
  <p:slideViewPr>
    <p:cSldViewPr snapToGrid="0" snapToObjects="1">
      <p:cViewPr>
        <p:scale>
          <a:sx n="120" d="100"/>
          <a:sy n="120" d="100"/>
        </p:scale>
        <p:origin x="132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D57E8-ABD6-7F49-B643-7091F9708198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7321D-D7C3-AA4B-A542-C9B1946FFA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089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264fb81a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264fb81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32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a6cea0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a6cea0d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e2a6cea0d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905a561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e3905a561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65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905a561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e3905a561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67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905a561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e3905a561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99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905a561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e3905a561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89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7321D-D7C3-AA4B-A542-C9B1946FFA9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39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264fb81a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264fb81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91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264fb81a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264fb81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4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B4FCA-E983-E949-90B8-35B684E3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52161B-9845-0D4C-8DDB-06FFECE00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F40C1-73C9-914D-93BF-682577D9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823F7-7B51-D540-B320-356A50DC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23860-2101-BE4B-944F-F3D1E987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78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C4EB7-BA3A-DF47-941B-1257FE81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DCC31A-C0AC-524F-8C78-C002202F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0E3D4-FE18-7E44-9C52-A7C32777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51A35-DA59-1D42-A94C-184721A0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FB2D7-AADC-F340-8747-94EA70F0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091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29A858-86ED-D342-BFEE-C47B1D16F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4F1196-486F-2C48-90D1-A6ADC8C5A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CA3C1-22BA-A640-8939-34C75972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6EF15-124B-E34F-8DA3-2F81311B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8F45A-77B3-0641-A227-9BE4D6E8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573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40" y="6078694"/>
            <a:ext cx="3026852" cy="64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0337" y="6128121"/>
            <a:ext cx="1311798" cy="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/>
          <p:nvPr/>
        </p:nvSpPr>
        <p:spPr>
          <a:xfrm>
            <a:off x="10715442" y="6627168"/>
            <a:ext cx="13580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https://crypto.modoo.at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4322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 txBox="1"/>
          <p:nvPr/>
        </p:nvSpPr>
        <p:spPr>
          <a:xfrm>
            <a:off x="214601" y="1217530"/>
            <a:ext cx="2394862" cy="43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7"/>
          <p:cNvCxnSpPr/>
          <p:nvPr/>
        </p:nvCxnSpPr>
        <p:spPr>
          <a:xfrm>
            <a:off x="429209" y="1735494"/>
            <a:ext cx="202163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797638" y="1217530"/>
            <a:ext cx="7380430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3797638" y="2133371"/>
            <a:ext cx="7380428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/>
          <p:nvPr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3"/>
          </p:nvPr>
        </p:nvSpPr>
        <p:spPr>
          <a:xfrm>
            <a:off x="3797638" y="3052552"/>
            <a:ext cx="7380428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4"/>
          </p:nvPr>
        </p:nvSpPr>
        <p:spPr>
          <a:xfrm>
            <a:off x="3797638" y="3968393"/>
            <a:ext cx="7380427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5"/>
          </p:nvPr>
        </p:nvSpPr>
        <p:spPr>
          <a:xfrm>
            <a:off x="3797638" y="4884234"/>
            <a:ext cx="7380426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260" y="5538242"/>
            <a:ext cx="1709544" cy="837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39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266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종료">
  <p:cSld name="종료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2300370"/>
            <a:ext cx="1219199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8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64" y="6472840"/>
            <a:ext cx="758636" cy="371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25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6892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02B36-79BE-8F4F-87F3-D2731A5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AFA58-7213-7A4A-BE33-D16D2B5E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FB336-2261-264B-A660-1EF36B93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780498-E288-4F4E-BCBA-C97B46BE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B7442-C239-D14F-A771-B0927F4B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45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7B556-A242-C24F-A663-54D86C8B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93191F-64F8-8844-9C5E-57A69230F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45968-A65C-DC4B-B71B-56D79AA2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E6D87-04ED-9E48-98A6-B5450487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A2957-25B3-CE40-90D3-4107EE34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632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A0C30-4791-9B4E-9D5D-2CD3173F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35221-0316-6842-92B8-3DB9D3DD5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B4C87C-C3CD-C646-A7CB-CF7A7188D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2DD2B-5DF4-7342-86B8-ACA48535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32FB46-A69C-7B4C-BF20-F666D857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BE265-2910-7C47-8392-9E959D5C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82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7AB52-1061-8245-BC27-FCA8E9B3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E9B6C0-6B31-F64D-9978-946A6E601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4617D-9334-E449-BEED-F01482226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B1B4F4-119C-C44A-B3F3-9813E79F6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A423A3-BC09-074F-BE1B-5CEB09C2B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50B195-8BE5-304C-8B50-90794788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4DB5F3-CD60-C54E-ADCE-40F13E78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3C75BC-012B-CB49-9932-6C10C1DD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914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2D3D3-90D0-C749-809D-C5B00CD0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090461-469E-FC4D-8B33-5345FF02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F13BC2-2526-AB49-B177-9A92FFFE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EA42D6-5D28-2244-8498-AF003097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34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9A961D-B11C-9941-8698-FBA6E9D8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432F4A-5A18-C14B-853E-79436DB3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DD672-7A6B-624F-9856-C5E5EDB3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883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C035-E5F4-FE4B-A2F5-59ECD76F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0D933-E1D0-E74A-AAB4-47DF62E25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E6A28-B969-4645-88FB-F821FA65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4A1B3-6015-A445-8352-3A922299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06C7CE-1A0C-0546-8C7C-60B9F60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799FF-7A12-824B-9499-D5D869D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375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9A02A-716F-1046-B55A-8FFCC430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8B0DBC-C080-FA49-AD34-7CA38F95A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57A6F-F509-F840-B8E3-77881182C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7C777-9D20-6446-8CFB-863ECC33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C7EB0-EE2A-F946-927A-2E4BED88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EBFFDF-74E3-1E45-850D-D160964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276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05E57E-A8F3-594A-9BDE-35D9C60B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616E8-6DFF-AD4C-B658-8BB74F3F7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F2A29-A180-6448-8758-ED4D336BD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9083A-BB3C-5E45-BB3F-3FF4CE305F05}" type="datetimeFigureOut">
              <a:rPr kumimoji="1" lang="ko-Kore-KR" altLang="en-US" smtClean="0"/>
              <a:t>2021. 10. 18.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0E9EB-B0C9-BC45-B1B0-1D9844C7D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EC610-A43E-A94F-8ED6-FEE17596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2F5B8-990C-C84B-A485-325008C308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909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0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Relationship Id="rId1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31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89.png"/><Relationship Id="rId3" Type="http://schemas.openxmlformats.org/officeDocument/2006/relationships/image" Target="../media/image1790.png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3.png"/><Relationship Id="rId11" Type="http://schemas.openxmlformats.org/officeDocument/2006/relationships/image" Target="../media/image187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197.png"/><Relationship Id="rId3" Type="http://schemas.openxmlformats.org/officeDocument/2006/relationships/image" Target="../media/image156.png"/><Relationship Id="rId7" Type="http://schemas.openxmlformats.org/officeDocument/2006/relationships/image" Target="../media/image1910.png"/><Relationship Id="rId12" Type="http://schemas.openxmlformats.org/officeDocument/2006/relationships/image" Target="../media/image196.png"/><Relationship Id="rId2" Type="http://schemas.openxmlformats.org/officeDocument/2006/relationships/image" Target="../media/image155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00.png"/><Relationship Id="rId11" Type="http://schemas.openxmlformats.org/officeDocument/2006/relationships/image" Target="../media/image1950.png"/><Relationship Id="rId5" Type="http://schemas.openxmlformats.org/officeDocument/2006/relationships/image" Target="../media/image1570.png"/><Relationship Id="rId15" Type="http://schemas.openxmlformats.org/officeDocument/2006/relationships/image" Target="../media/image199.png"/><Relationship Id="rId10" Type="http://schemas.openxmlformats.org/officeDocument/2006/relationships/image" Target="../media/image1940.png"/><Relationship Id="rId4" Type="http://schemas.openxmlformats.org/officeDocument/2006/relationships/image" Target="../media/image157.png"/><Relationship Id="rId9" Type="http://schemas.openxmlformats.org/officeDocument/2006/relationships/image" Target="../media/image1930.png"/><Relationship Id="rId14" Type="http://schemas.openxmlformats.org/officeDocument/2006/relationships/image" Target="../media/image1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>
            <a:spLocks noGrp="1"/>
          </p:cNvSpPr>
          <p:nvPr>
            <p:ph type="ctrTitle"/>
          </p:nvPr>
        </p:nvSpPr>
        <p:spPr>
          <a:xfrm>
            <a:off x="3116422" y="1223120"/>
            <a:ext cx="84039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/>
              <a:t>코드 기반 양자 내성 암호 분석 기술 연구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subTitle" idx="1"/>
          </p:nvPr>
        </p:nvSpPr>
        <p:spPr>
          <a:xfrm>
            <a:off x="3116422" y="4331540"/>
            <a:ext cx="8403774" cy="130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/>
              <a:t>장경배, </a:t>
            </a:r>
            <a:r>
              <a:rPr lang="ko-KR" dirty="0" err="1"/>
              <a:t>송경주</a:t>
            </a:r>
            <a:r>
              <a:rPr lang="ko-KR" dirty="0"/>
              <a:t>, 김현지, </a:t>
            </a:r>
            <a:r>
              <a:rPr lang="ko-KR" dirty="0" err="1">
                <a:solidFill>
                  <a:schemeClr val="accent1"/>
                </a:solidFill>
              </a:rPr>
              <a:t>서화정</a:t>
            </a:r>
            <a:endParaRPr dirty="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10</a:t>
            </a:r>
            <a:r>
              <a:rPr lang="ko-KR" dirty="0"/>
              <a:t>월 </a:t>
            </a:r>
            <a:r>
              <a:rPr lang="en-US" altLang="ko-KR" dirty="0"/>
              <a:t>21</a:t>
            </a:r>
            <a:r>
              <a:rPr lang="ko-KR" dirty="0"/>
              <a:t>일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19B4-F59A-B341-ADA8-7CE4FBEEB0A8}"/>
              </a:ext>
            </a:extLst>
          </p:cNvPr>
          <p:cNvSpPr/>
          <p:nvPr/>
        </p:nvSpPr>
        <p:spPr>
          <a:xfrm>
            <a:off x="5600094" y="3786514"/>
            <a:ext cx="296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https://youtu.be/fbIbngp4t6c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ge3905a5612_0_117">
            <a:extLst>
              <a:ext uri="{FF2B5EF4-FFF2-40B4-BE49-F238E27FC236}">
                <a16:creationId xmlns:a16="http://schemas.microsoft.com/office/drawing/2014/main" id="{CC5A9FFA-F628-C847-9DE0-174A29785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Grover Search Algorithm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54265-D958-E240-8AC5-874181ACC6BC}"/>
              </a:ext>
            </a:extLst>
          </p:cNvPr>
          <p:cNvSpPr txBox="1"/>
          <p:nvPr/>
        </p:nvSpPr>
        <p:spPr>
          <a:xfrm>
            <a:off x="599569" y="1264561"/>
            <a:ext cx="581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Grover’s algorithm</a:t>
            </a:r>
            <a:r>
              <a:rPr kumimoji="1" lang="ko-KR" altLang="en-US" sz="2000" dirty="0"/>
              <a:t>을 활용한 </a:t>
            </a:r>
            <a:r>
              <a:rPr kumimoji="1" lang="en-US" altLang="ko-KR" sz="2000" dirty="0"/>
              <a:t>Quantum Brute Force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C07876-8E70-7640-97F4-350FC34E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2657395"/>
            <a:ext cx="4147807" cy="7425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EDB43A-05E5-D748-9EFA-C3227454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80" y="4060985"/>
            <a:ext cx="4245995" cy="18612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DB1632-00A3-994A-888D-9B49749A30E2}"/>
              </a:ext>
            </a:extLst>
          </p:cNvPr>
          <p:cNvSpPr txBox="1"/>
          <p:nvPr/>
        </p:nvSpPr>
        <p:spPr>
          <a:xfrm>
            <a:off x="976903" y="2143587"/>
            <a:ext cx="2084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Prepare</a:t>
            </a:r>
            <a:r>
              <a:rPr kumimoji="1" lang="en-US" altLang="ko-KR" sz="2200" dirty="0"/>
              <a:t> </a:t>
            </a:r>
            <a:r>
              <a:rPr kumimoji="1" lang="en-US" altLang="ko-KR" sz="2200" b="1" dirty="0"/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CF992-C51B-F948-8172-8FC4EC1BA960}"/>
              </a:ext>
            </a:extLst>
          </p:cNvPr>
          <p:cNvSpPr txBox="1"/>
          <p:nvPr/>
        </p:nvSpPr>
        <p:spPr>
          <a:xfrm>
            <a:off x="976902" y="3519739"/>
            <a:ext cx="122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Oracle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A15D8D8-5067-304C-8EF4-B82AF51F9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12" y="2574474"/>
            <a:ext cx="6085538" cy="3215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FB5F0-C583-4E49-9B59-AB772F8B5901}"/>
              </a:ext>
            </a:extLst>
          </p:cNvPr>
          <p:cNvSpPr txBox="1"/>
          <p:nvPr/>
        </p:nvSpPr>
        <p:spPr>
          <a:xfrm>
            <a:off x="6066896" y="2160469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5"/>
                </a:solidFill>
              </a:rPr>
              <a:t>Prepare Input</a:t>
            </a:r>
            <a:endParaRPr kumimoji="1" lang="ko-Kore-KR" altLang="en-US" b="1" dirty="0">
              <a:solidFill>
                <a:schemeClr val="accent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84D6F7-9519-934B-AFD5-3B24D5627723}"/>
              </a:ext>
            </a:extLst>
          </p:cNvPr>
          <p:cNvSpPr txBox="1"/>
          <p:nvPr/>
        </p:nvSpPr>
        <p:spPr>
          <a:xfrm>
            <a:off x="8290925" y="223591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5"/>
                </a:solidFill>
              </a:rPr>
              <a:t>Oracle</a:t>
            </a:r>
            <a:endParaRPr kumimoji="1" lang="ko-Kore-KR" altLang="en-US" b="1" dirty="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716540-BA49-0641-909D-A7F365AEE9F6}"/>
              </a:ext>
            </a:extLst>
          </p:cNvPr>
          <p:cNvSpPr txBox="1"/>
          <p:nvPr/>
        </p:nvSpPr>
        <p:spPr>
          <a:xfrm>
            <a:off x="6544396" y="5776382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Before Oracle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5450B-9B24-5E41-BF3C-CDB57E7A81F6}"/>
              </a:ext>
            </a:extLst>
          </p:cNvPr>
          <p:cNvSpPr txBox="1"/>
          <p:nvPr/>
        </p:nvSpPr>
        <p:spPr>
          <a:xfrm>
            <a:off x="9627184" y="577638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After Oracle</a:t>
            </a:r>
            <a:endParaRPr kumimoji="1" lang="ko-Kore-KR" altLang="en-US" dirty="0"/>
          </a:p>
        </p:txBody>
      </p:sp>
      <p:sp>
        <p:nvSpPr>
          <p:cNvPr id="32" name="왼쪽 대괄호[L] 31">
            <a:extLst>
              <a:ext uri="{FF2B5EF4-FFF2-40B4-BE49-F238E27FC236}">
                <a16:creationId xmlns:a16="http://schemas.microsoft.com/office/drawing/2014/main" id="{3AFF2731-915B-7A47-8D9B-504F46B53713}"/>
              </a:ext>
            </a:extLst>
          </p:cNvPr>
          <p:cNvSpPr/>
          <p:nvPr/>
        </p:nvSpPr>
        <p:spPr>
          <a:xfrm rot="5400000">
            <a:off x="8644101" y="1047746"/>
            <a:ext cx="103103" cy="325708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32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664260-73DC-C343-B6C0-DD7D8AC2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2" y="2755944"/>
            <a:ext cx="5918200" cy="2749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B1D8D5-8795-9747-B9D8-D35D5D7B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77" y="3354933"/>
            <a:ext cx="3996089" cy="1849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3BB24-FDFE-9D40-A9B8-CAC4FB34D629}"/>
              </a:ext>
            </a:extLst>
          </p:cNvPr>
          <p:cNvSpPr txBox="1"/>
          <p:nvPr/>
        </p:nvSpPr>
        <p:spPr>
          <a:xfrm>
            <a:off x="584522" y="1452623"/>
            <a:ext cx="9841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대상</a:t>
            </a:r>
            <a:r>
              <a:rPr kumimoji="1" lang="ko-KR" altLang="en-US" dirty="0"/>
              <a:t> </a:t>
            </a:r>
            <a:r>
              <a:rPr kumimoji="1" lang="en-US" altLang="ko-KR" dirty="0"/>
              <a:t>Qubit</a:t>
            </a:r>
            <a:r>
              <a:rPr kumimoji="1" lang="ko-KR" altLang="en-US" dirty="0"/>
              <a:t> </a:t>
            </a:r>
            <a:r>
              <a:rPr kumimoji="1" lang="en-US" altLang="ko-KR" dirty="0"/>
              <a:t>(Key)</a:t>
            </a:r>
            <a:r>
              <a:rPr kumimoji="1" lang="ko-KR" altLang="en-US" dirty="0"/>
              <a:t> 라인에 </a:t>
            </a:r>
            <a:r>
              <a:rPr kumimoji="1" lang="en-US" altLang="ko-KR" dirty="0"/>
              <a:t>Diffusion operator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수행하면 </a:t>
            </a:r>
            <a:r>
              <a:rPr kumimoji="1" lang="en-US" altLang="ko-KR" dirty="0"/>
              <a:t>Solution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amplitude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증폭시킬 수 있음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일반적으로 </a:t>
            </a:r>
            <a:r>
              <a:rPr kumimoji="1" lang="en-US" altLang="ko-KR" dirty="0"/>
              <a:t>Diffusion operator</a:t>
            </a:r>
            <a:r>
              <a:rPr kumimoji="1" lang="ko-KR" altLang="en-US" dirty="0"/>
              <a:t>에 대한 비용은 무시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핵심은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Oracle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372E4-738D-264B-8C7D-04AD29CBB49D}"/>
              </a:ext>
            </a:extLst>
          </p:cNvPr>
          <p:cNvSpPr txBox="1"/>
          <p:nvPr/>
        </p:nvSpPr>
        <p:spPr>
          <a:xfrm>
            <a:off x="8137002" y="5536761"/>
            <a:ext cx="242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After Diffusion operator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24E7F-B096-AC41-87D9-F99DF08889B5}"/>
              </a:ext>
            </a:extLst>
          </p:cNvPr>
          <p:cNvSpPr txBox="1"/>
          <p:nvPr/>
        </p:nvSpPr>
        <p:spPr>
          <a:xfrm>
            <a:off x="2066081" y="5605151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Block Cipher Grover key search</a:t>
            </a:r>
            <a:endParaRPr kumimoji="1" lang="ko-Kore-KR" altLang="en-US" dirty="0"/>
          </a:p>
        </p:txBody>
      </p:sp>
      <p:sp>
        <p:nvSpPr>
          <p:cNvPr id="9" name="Google Shape;153;ge3905a5612_0_117">
            <a:extLst>
              <a:ext uri="{FF2B5EF4-FFF2-40B4-BE49-F238E27FC236}">
                <a16:creationId xmlns:a16="http://schemas.microsoft.com/office/drawing/2014/main" id="{1621C278-B281-754E-875A-470DBDEA4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Grover Search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38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54265-D958-E240-8AC5-874181ACC6BC}"/>
              </a:ext>
            </a:extLst>
          </p:cNvPr>
          <p:cNvSpPr txBox="1"/>
          <p:nvPr/>
        </p:nvSpPr>
        <p:spPr>
          <a:xfrm>
            <a:off x="541581" y="1380878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800" dirty="0"/>
              <a:t>Grover’s algorithm</a:t>
            </a:r>
            <a:r>
              <a:rPr kumimoji="1" lang="ko-KR" altLang="en-US" sz="1800" dirty="0"/>
              <a:t>을 활용한 </a:t>
            </a:r>
            <a:r>
              <a:rPr kumimoji="1" lang="en-US" altLang="ko-KR" sz="1800" dirty="0"/>
              <a:t>Brute Force on CM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CBB63B5-0243-9F4E-BBC3-E812C15E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3" y="1935037"/>
            <a:ext cx="7053262" cy="3027828"/>
          </a:xfrm>
          <a:prstGeom prst="rect">
            <a:avLst/>
          </a:prstGeom>
        </p:spPr>
      </p:pic>
      <p:sp>
        <p:nvSpPr>
          <p:cNvPr id="18" name="Google Shape;153;ge3905a5612_0_117">
            <a:extLst>
              <a:ext uri="{FF2B5EF4-FFF2-40B4-BE49-F238E27FC236}">
                <a16:creationId xmlns:a16="http://schemas.microsoft.com/office/drawing/2014/main" id="{3B49F8CF-2BAA-6D4E-81B4-77E3AD6CB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Quantum Brute Force on CM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C14B06-3AD7-0A42-8C3B-1882EF13B188}"/>
              </a:ext>
            </a:extLst>
          </p:cNvPr>
          <p:cNvSpPr/>
          <p:nvPr/>
        </p:nvSpPr>
        <p:spPr>
          <a:xfrm>
            <a:off x="27160" y="2649192"/>
            <a:ext cx="1521594" cy="2471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AA910F-EBBD-F144-A15D-04BEAAA98184}"/>
                  </a:ext>
                </a:extLst>
              </p:cNvPr>
              <p:cNvSpPr txBox="1"/>
              <p:nvPr/>
            </p:nvSpPr>
            <p:spPr>
              <a:xfrm>
                <a:off x="560178" y="2956949"/>
                <a:ext cx="942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AA910F-EBBD-F144-A15D-04BEAAA98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8" y="2956949"/>
                <a:ext cx="942566" cy="338554"/>
              </a:xfrm>
              <a:prstGeom prst="rect">
                <a:avLst/>
              </a:prstGeom>
              <a:blipFill>
                <a:blip r:embed="rId3"/>
                <a:stretch>
                  <a:fillRect l="-4000" t="-3571"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877F-4F83-884C-96DC-68A4BB11063E}"/>
                  </a:ext>
                </a:extLst>
              </p:cNvPr>
              <p:cNvSpPr txBox="1"/>
              <p:nvPr/>
            </p:nvSpPr>
            <p:spPr>
              <a:xfrm>
                <a:off x="135734" y="4122136"/>
                <a:ext cx="13818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/>
                  <a:t>Syndrome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877F-4F83-884C-96DC-68A4BB11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4" y="4122136"/>
                <a:ext cx="1381853" cy="338554"/>
              </a:xfrm>
              <a:prstGeom prst="rect">
                <a:avLst/>
              </a:prstGeom>
              <a:blipFill>
                <a:blip r:embed="rId4"/>
                <a:stretch>
                  <a:fillRect l="-1818" t="-357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04D633-7418-354B-B42A-B01906FD58DB}"/>
              </a:ext>
            </a:extLst>
          </p:cNvPr>
          <p:cNvSpPr txBox="1"/>
          <p:nvPr/>
        </p:nvSpPr>
        <p:spPr>
          <a:xfrm>
            <a:off x="2372861" y="5041618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Syndrome Computation </a:t>
            </a:r>
          </a:p>
          <a:p>
            <a:r>
              <a:rPr kumimoji="1" lang="en-US" altLang="ko-Kore-KR" dirty="0"/>
              <a:t>         (Encoding)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136453-32E7-0E4F-B97D-75B7B3A7C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31" y="3791263"/>
            <a:ext cx="5411463" cy="291253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1D55707-FB3B-144D-A645-9415D5ACC6E6}"/>
              </a:ext>
            </a:extLst>
          </p:cNvPr>
          <p:cNvCxnSpPr>
            <a:cxnSpLocks/>
          </p:cNvCxnSpPr>
          <p:nvPr/>
        </p:nvCxnSpPr>
        <p:spPr>
          <a:xfrm>
            <a:off x="3836857" y="3818423"/>
            <a:ext cx="2310447" cy="117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F7DC643-7DAA-0C41-85EF-11B545EF7936}"/>
              </a:ext>
            </a:extLst>
          </p:cNvPr>
          <p:cNvSpPr/>
          <p:nvPr/>
        </p:nvSpPr>
        <p:spPr>
          <a:xfrm>
            <a:off x="6248424" y="3766238"/>
            <a:ext cx="5523569" cy="289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11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2387556-B4B6-064E-95A0-5FDC104C6F64}"/>
              </a:ext>
            </a:extLst>
          </p:cNvPr>
          <p:cNvCxnSpPr/>
          <p:nvPr/>
        </p:nvCxnSpPr>
        <p:spPr>
          <a:xfrm>
            <a:off x="3328598" y="5036240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D80428C-697C-4649-A3CA-835EC6DAD143}"/>
              </a:ext>
            </a:extLst>
          </p:cNvPr>
          <p:cNvCxnSpPr/>
          <p:nvPr/>
        </p:nvCxnSpPr>
        <p:spPr>
          <a:xfrm>
            <a:off x="3328598" y="5357316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60A80F9-CADE-D04D-A905-FD756E8A0B24}"/>
              </a:ext>
            </a:extLst>
          </p:cNvPr>
          <p:cNvCxnSpPr/>
          <p:nvPr/>
        </p:nvCxnSpPr>
        <p:spPr>
          <a:xfrm>
            <a:off x="3328598" y="567839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C8A4C12-8746-F547-B4A3-1DF4A5D93092}"/>
              </a:ext>
            </a:extLst>
          </p:cNvPr>
          <p:cNvCxnSpPr/>
          <p:nvPr/>
        </p:nvCxnSpPr>
        <p:spPr>
          <a:xfrm>
            <a:off x="3328598" y="6017222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E7B05-07D8-D44A-906B-492362897875}"/>
                  </a:ext>
                </a:extLst>
              </p:cNvPr>
              <p:cNvSpPr txBox="1"/>
              <p:nvPr/>
            </p:nvSpPr>
            <p:spPr>
              <a:xfrm>
                <a:off x="1760228" y="3985278"/>
                <a:ext cx="962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9E7B05-07D8-D44A-906B-492362897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228" y="3985278"/>
                <a:ext cx="962828" cy="369332"/>
              </a:xfrm>
              <a:prstGeom prst="rect">
                <a:avLst/>
              </a:prstGeom>
              <a:blipFill>
                <a:blip r:embed="rId2"/>
                <a:stretch>
                  <a:fillRect l="-5195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444A3-08F1-FD44-8454-A040359751DB}"/>
                  </a:ext>
                </a:extLst>
              </p:cNvPr>
              <p:cNvSpPr txBox="1"/>
              <p:nvPr/>
            </p:nvSpPr>
            <p:spPr>
              <a:xfrm>
                <a:off x="1830615" y="5271513"/>
                <a:ext cx="1418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Syndrome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444A3-08F1-FD44-8454-A0403597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15" y="5271513"/>
                <a:ext cx="1418081" cy="369332"/>
              </a:xfrm>
              <a:prstGeom prst="rect">
                <a:avLst/>
              </a:prstGeom>
              <a:blipFill>
                <a:blip r:embed="rId3"/>
                <a:stretch>
                  <a:fillRect l="-3571" t="-1000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568E8D3-2203-5A49-8694-3CF78448DF1F}"/>
              </a:ext>
            </a:extLst>
          </p:cNvPr>
          <p:cNvCxnSpPr/>
          <p:nvPr/>
        </p:nvCxnSpPr>
        <p:spPr>
          <a:xfrm>
            <a:off x="3328597" y="3706069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58057EB-0AC6-5A4B-A0EB-27E38AF4F3A5}"/>
              </a:ext>
            </a:extLst>
          </p:cNvPr>
          <p:cNvCxnSpPr/>
          <p:nvPr/>
        </p:nvCxnSpPr>
        <p:spPr>
          <a:xfrm>
            <a:off x="3328597" y="4027145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D06F476-9016-A746-814E-03AB11EE9FBF}"/>
              </a:ext>
            </a:extLst>
          </p:cNvPr>
          <p:cNvCxnSpPr/>
          <p:nvPr/>
        </p:nvCxnSpPr>
        <p:spPr>
          <a:xfrm>
            <a:off x="3328597" y="4348220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B0F690F-95A6-C84C-9305-F6AF2CD6ABA5}"/>
              </a:ext>
            </a:extLst>
          </p:cNvPr>
          <p:cNvCxnSpPr/>
          <p:nvPr/>
        </p:nvCxnSpPr>
        <p:spPr>
          <a:xfrm>
            <a:off x="3328597" y="468705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9943E684-7B35-EC4C-A0E6-96F6F6CE8B55}"/>
              </a:ext>
            </a:extLst>
          </p:cNvPr>
          <p:cNvSpPr/>
          <p:nvPr/>
        </p:nvSpPr>
        <p:spPr>
          <a:xfrm>
            <a:off x="4009861" y="4929817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BC33D89-5BC8-EF4B-9EC1-4CB4B3434F2C}"/>
              </a:ext>
            </a:extLst>
          </p:cNvPr>
          <p:cNvCxnSpPr>
            <a:cxnSpLocks/>
          </p:cNvCxnSpPr>
          <p:nvPr/>
        </p:nvCxnSpPr>
        <p:spPr>
          <a:xfrm>
            <a:off x="4120832" y="4937367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442B428-1348-2540-A49B-5B1C1690A623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4120832" y="3706069"/>
            <a:ext cx="0" cy="14456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37709F0-0D5C-884F-8320-D4712751C61D}"/>
              </a:ext>
            </a:extLst>
          </p:cNvPr>
          <p:cNvSpPr/>
          <p:nvPr/>
        </p:nvSpPr>
        <p:spPr>
          <a:xfrm>
            <a:off x="4054889" y="363113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7BDC95-0981-1C4B-951B-58EF4FF0D93B}"/>
              </a:ext>
            </a:extLst>
          </p:cNvPr>
          <p:cNvSpPr/>
          <p:nvPr/>
        </p:nvSpPr>
        <p:spPr>
          <a:xfrm>
            <a:off x="4054889" y="396120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6BB73D-8EB6-4449-BAF4-73DD1DE73D8C}"/>
              </a:ext>
            </a:extLst>
          </p:cNvPr>
          <p:cNvSpPr/>
          <p:nvPr/>
        </p:nvSpPr>
        <p:spPr>
          <a:xfrm>
            <a:off x="4054888" y="429127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EFE1FE0-4294-264E-9BB5-5EC570FDDEF4}"/>
              </a:ext>
            </a:extLst>
          </p:cNvPr>
          <p:cNvSpPr/>
          <p:nvPr/>
        </p:nvSpPr>
        <p:spPr>
          <a:xfrm>
            <a:off x="4375967" y="363260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93CBB3-9F4A-5041-9028-37248F1EE5D7}"/>
              </a:ext>
            </a:extLst>
          </p:cNvPr>
          <p:cNvSpPr/>
          <p:nvPr/>
        </p:nvSpPr>
        <p:spPr>
          <a:xfrm>
            <a:off x="4375967" y="396267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F53368B7-CB96-6D4B-97E0-3758E68B561F}"/>
              </a:ext>
            </a:extLst>
          </p:cNvPr>
          <p:cNvCxnSpPr>
            <a:cxnSpLocks/>
          </p:cNvCxnSpPr>
          <p:nvPr/>
        </p:nvCxnSpPr>
        <p:spPr>
          <a:xfrm>
            <a:off x="4441909" y="3699646"/>
            <a:ext cx="0" cy="1657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88C2BD7-5809-604E-AE65-498B5AA598A0}"/>
              </a:ext>
            </a:extLst>
          </p:cNvPr>
          <p:cNvSpPr/>
          <p:nvPr/>
        </p:nvSpPr>
        <p:spPr>
          <a:xfrm>
            <a:off x="4330938" y="5252374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4BC0DC3-11E6-7243-877E-D5FF0E84D547}"/>
              </a:ext>
            </a:extLst>
          </p:cNvPr>
          <p:cNvCxnSpPr>
            <a:cxnSpLocks/>
          </p:cNvCxnSpPr>
          <p:nvPr/>
        </p:nvCxnSpPr>
        <p:spPr>
          <a:xfrm>
            <a:off x="4441909" y="5259924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C1C569E-537C-7841-BD88-F34A0687ED94}"/>
              </a:ext>
            </a:extLst>
          </p:cNvPr>
          <p:cNvSpPr/>
          <p:nvPr/>
        </p:nvSpPr>
        <p:spPr>
          <a:xfrm>
            <a:off x="4663013" y="363113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745475E-2DE6-0B46-A13D-F44A02901F6E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36354" y="3699646"/>
            <a:ext cx="0" cy="18672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B6751577-BCB4-9947-8ACE-542FE42A6C8C}"/>
              </a:ext>
            </a:extLst>
          </p:cNvPr>
          <p:cNvSpPr/>
          <p:nvPr/>
        </p:nvSpPr>
        <p:spPr>
          <a:xfrm>
            <a:off x="4625383" y="5566855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9F9AD29-5C6E-C14E-9820-C1875E17B581}"/>
              </a:ext>
            </a:extLst>
          </p:cNvPr>
          <p:cNvCxnSpPr>
            <a:cxnSpLocks/>
          </p:cNvCxnSpPr>
          <p:nvPr/>
        </p:nvCxnSpPr>
        <p:spPr>
          <a:xfrm>
            <a:off x="4736354" y="5574405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36B83B6A-B4F7-8D44-B7CB-D9007947A37C}"/>
              </a:ext>
            </a:extLst>
          </p:cNvPr>
          <p:cNvSpPr/>
          <p:nvPr/>
        </p:nvSpPr>
        <p:spPr>
          <a:xfrm>
            <a:off x="4998887" y="4618536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28B7F17-91D5-E049-807F-A52C7372D131}"/>
              </a:ext>
            </a:extLst>
          </p:cNvPr>
          <p:cNvCxnSpPr>
            <a:cxnSpLocks/>
            <a:stCxn id="130" idx="0"/>
            <a:endCxn id="32" idx="4"/>
          </p:cNvCxnSpPr>
          <p:nvPr/>
        </p:nvCxnSpPr>
        <p:spPr>
          <a:xfrm>
            <a:off x="5064829" y="3953511"/>
            <a:ext cx="7399" cy="2174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A46572E-F7DD-2F45-81A8-C131B743DA73}"/>
              </a:ext>
            </a:extLst>
          </p:cNvPr>
          <p:cNvSpPr/>
          <p:nvPr/>
        </p:nvSpPr>
        <p:spPr>
          <a:xfrm>
            <a:off x="4961257" y="5906251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26B0900-6C4C-7544-88D1-7D0F1455DC86}"/>
              </a:ext>
            </a:extLst>
          </p:cNvPr>
          <p:cNvCxnSpPr>
            <a:cxnSpLocks/>
          </p:cNvCxnSpPr>
          <p:nvPr/>
        </p:nvCxnSpPr>
        <p:spPr>
          <a:xfrm>
            <a:off x="5072228" y="5913801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51AAE-DC10-1B40-A985-7610CEEA2E26}"/>
              </a:ext>
            </a:extLst>
          </p:cNvPr>
          <p:cNvSpPr/>
          <p:nvPr/>
        </p:nvSpPr>
        <p:spPr>
          <a:xfrm>
            <a:off x="5465015" y="5563057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80A66-74B2-4848-99D0-C220787EADC2}"/>
              </a:ext>
            </a:extLst>
          </p:cNvPr>
          <p:cNvSpPr txBox="1"/>
          <p:nvPr/>
        </p:nvSpPr>
        <p:spPr>
          <a:xfrm>
            <a:off x="5425217" y="54953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3855127-3E70-B944-972E-40BE50DD680E}"/>
              </a:ext>
            </a:extLst>
          </p:cNvPr>
          <p:cNvSpPr/>
          <p:nvPr/>
        </p:nvSpPr>
        <p:spPr>
          <a:xfrm>
            <a:off x="5971728" y="497537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FA2B858-1CC3-624E-B42F-E4DD300FA1F8}"/>
              </a:ext>
            </a:extLst>
          </p:cNvPr>
          <p:cNvSpPr/>
          <p:nvPr/>
        </p:nvSpPr>
        <p:spPr>
          <a:xfrm>
            <a:off x="5971728" y="530544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7DC5504-ADEE-6542-9357-AEED6A2654EA}"/>
              </a:ext>
            </a:extLst>
          </p:cNvPr>
          <p:cNvSpPr/>
          <p:nvPr/>
        </p:nvSpPr>
        <p:spPr>
          <a:xfrm>
            <a:off x="5971727" y="561564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D734E0D-0A02-CB44-9FE1-D12A5682772E}"/>
              </a:ext>
            </a:extLst>
          </p:cNvPr>
          <p:cNvCxnSpPr>
            <a:cxnSpLocks/>
          </p:cNvCxnSpPr>
          <p:nvPr/>
        </p:nvCxnSpPr>
        <p:spPr>
          <a:xfrm>
            <a:off x="6042950" y="5069372"/>
            <a:ext cx="0" cy="9843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4B5854-AA88-2640-AC5F-6B8693047BD5}"/>
              </a:ext>
            </a:extLst>
          </p:cNvPr>
          <p:cNvSpPr/>
          <p:nvPr/>
        </p:nvSpPr>
        <p:spPr>
          <a:xfrm>
            <a:off x="5920363" y="5888851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611B1A-CEBD-304F-AE49-6EE89B820161}"/>
              </a:ext>
            </a:extLst>
          </p:cNvPr>
          <p:cNvSpPr txBox="1"/>
          <p:nvPr/>
        </p:nvSpPr>
        <p:spPr>
          <a:xfrm>
            <a:off x="5890504" y="582118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Z</a:t>
            </a:r>
            <a:endParaRPr kumimoji="1" lang="ko-Kore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F058CD-6D94-BB46-AEE9-14023E20CCB2}"/>
              </a:ext>
            </a:extLst>
          </p:cNvPr>
          <p:cNvSpPr/>
          <p:nvPr/>
        </p:nvSpPr>
        <p:spPr>
          <a:xfrm>
            <a:off x="3508163" y="3603465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E8668-2DFB-CE4E-A2AE-B78782E5AA04}"/>
              </a:ext>
            </a:extLst>
          </p:cNvPr>
          <p:cNvSpPr txBox="1"/>
          <p:nvPr/>
        </p:nvSpPr>
        <p:spPr>
          <a:xfrm>
            <a:off x="3468365" y="353579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DD4D61-E079-7C4A-B41F-ACD90764408F}"/>
              </a:ext>
            </a:extLst>
          </p:cNvPr>
          <p:cNvSpPr/>
          <p:nvPr/>
        </p:nvSpPr>
        <p:spPr>
          <a:xfrm>
            <a:off x="3508163" y="3917720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857B3A-2FD2-064A-B35B-3784FF9E7BEF}"/>
              </a:ext>
            </a:extLst>
          </p:cNvPr>
          <p:cNvSpPr txBox="1"/>
          <p:nvPr/>
        </p:nvSpPr>
        <p:spPr>
          <a:xfrm>
            <a:off x="3468365" y="385005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E88A18-63FE-A14D-AC4C-70BD7C4051EE}"/>
              </a:ext>
            </a:extLst>
          </p:cNvPr>
          <p:cNvSpPr/>
          <p:nvPr/>
        </p:nvSpPr>
        <p:spPr>
          <a:xfrm>
            <a:off x="3508163" y="4245616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876AF0-7A0A-984C-BFFB-43258AEE9B28}"/>
              </a:ext>
            </a:extLst>
          </p:cNvPr>
          <p:cNvSpPr txBox="1"/>
          <p:nvPr/>
        </p:nvSpPr>
        <p:spPr>
          <a:xfrm>
            <a:off x="3468365" y="417794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564291-98DC-DD42-9642-AEE1D39F946D}"/>
              </a:ext>
            </a:extLst>
          </p:cNvPr>
          <p:cNvSpPr/>
          <p:nvPr/>
        </p:nvSpPr>
        <p:spPr>
          <a:xfrm>
            <a:off x="3509351" y="4591783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9728A-0A0D-674A-B9BA-EE37ADF14DD7}"/>
              </a:ext>
            </a:extLst>
          </p:cNvPr>
          <p:cNvSpPr txBox="1"/>
          <p:nvPr/>
        </p:nvSpPr>
        <p:spPr>
          <a:xfrm>
            <a:off x="3479492" y="452411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8" name="Google Shape;153;ge3905a5612_0_117">
            <a:extLst>
              <a:ext uri="{FF2B5EF4-FFF2-40B4-BE49-F238E27FC236}">
                <a16:creationId xmlns:a16="http://schemas.microsoft.com/office/drawing/2014/main" id="{357E7117-ADA7-E748-8BFA-9913D4AB3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Quantum Brute Force on CM (Toy)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C9CF2E8-31C4-674B-B7F7-C84B7450E590}"/>
                  </a:ext>
                </a:extLst>
              </p:cNvPr>
              <p:cNvSpPr/>
              <p:nvPr/>
            </p:nvSpPr>
            <p:spPr>
              <a:xfrm>
                <a:off x="1049449" y="2059880"/>
                <a:ext cx="6354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C9CF2E8-31C4-674B-B7F7-C84B7450E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49" y="2059880"/>
                <a:ext cx="6354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그림 109">
            <a:extLst>
              <a:ext uri="{FF2B5EF4-FFF2-40B4-BE49-F238E27FC236}">
                <a16:creationId xmlns:a16="http://schemas.microsoft.com/office/drawing/2014/main" id="{B40F9CEC-15FB-5F44-9B85-21D8B9A80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171" y="1673437"/>
            <a:ext cx="678536" cy="106406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852F6E3-F6AD-1847-85BD-4DE861AEC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967" y="2069829"/>
            <a:ext cx="1408811" cy="410515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6B40EA4-82B3-5A47-81B8-C6ACDB038B73}"/>
              </a:ext>
            </a:extLst>
          </p:cNvPr>
          <p:cNvSpPr txBox="1"/>
          <p:nvPr/>
        </p:nvSpPr>
        <p:spPr>
          <a:xfrm>
            <a:off x="5124120" y="2121230"/>
            <a:ext cx="180630" cy="3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90A8F4A3-F32D-2C44-82C9-9E00CA29085D}"/>
              </a:ext>
            </a:extLst>
          </p:cNvPr>
          <p:cNvSpPr/>
          <p:nvPr/>
        </p:nvSpPr>
        <p:spPr>
          <a:xfrm>
            <a:off x="3033512" y="2105083"/>
            <a:ext cx="353149" cy="3064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F8D29D8-8D32-3046-AE76-0179F2623D56}"/>
                  </a:ext>
                </a:extLst>
              </p:cNvPr>
              <p:cNvSpPr/>
              <p:nvPr/>
            </p:nvSpPr>
            <p:spPr>
              <a:xfrm>
                <a:off x="2979483" y="2069167"/>
                <a:ext cx="4588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F8D29D8-8D32-3046-AE76-0179F2623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83" y="2069167"/>
                <a:ext cx="4588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FEAED2-D26E-3C46-A2E0-43F695B1A51C}"/>
                  </a:ext>
                </a:extLst>
              </p:cNvPr>
              <p:cNvSpPr txBox="1"/>
              <p:nvPr/>
            </p:nvSpPr>
            <p:spPr>
              <a:xfrm>
                <a:off x="4593245" y="2052339"/>
                <a:ext cx="1737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Weight(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ko-Kore-KR" dirty="0"/>
                  <a:t>) = 1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FEAED2-D26E-3C46-A2E0-43F695B1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45" y="2052339"/>
                <a:ext cx="1737005" cy="369332"/>
              </a:xfrm>
              <a:prstGeom prst="rect">
                <a:avLst/>
              </a:prstGeom>
              <a:blipFill>
                <a:blip r:embed="rId8"/>
                <a:stretch>
                  <a:fillRect l="-2899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796C9E11-6428-D641-8549-E85447C09116}"/>
              </a:ext>
            </a:extLst>
          </p:cNvPr>
          <p:cNvSpPr/>
          <p:nvPr/>
        </p:nvSpPr>
        <p:spPr>
          <a:xfrm>
            <a:off x="3577081" y="2105083"/>
            <a:ext cx="828753" cy="33200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9F1CEF-9599-214F-A36E-8E8274306F3F}"/>
              </a:ext>
            </a:extLst>
          </p:cNvPr>
          <p:cNvSpPr txBox="1"/>
          <p:nvPr/>
        </p:nvSpPr>
        <p:spPr>
          <a:xfrm>
            <a:off x="3633190" y="2066548"/>
            <a:ext cx="9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 </a:t>
            </a:r>
            <a:r>
              <a:rPr kumimoji="1" lang="en-US" altLang="ko-KR" dirty="0"/>
              <a:t>1 0 1</a:t>
            </a:r>
            <a:endParaRPr kumimoji="1" lang="ko-Kore-KR" altLang="en-US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100EA02-CC22-0940-BACF-1D81CD3106C5}"/>
              </a:ext>
            </a:extLst>
          </p:cNvPr>
          <p:cNvSpPr/>
          <p:nvPr/>
        </p:nvSpPr>
        <p:spPr>
          <a:xfrm>
            <a:off x="1049448" y="1697065"/>
            <a:ext cx="5060759" cy="1071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1D49D1-6C7B-B443-970F-F55B5E330443}"/>
              </a:ext>
            </a:extLst>
          </p:cNvPr>
          <p:cNvSpPr/>
          <p:nvPr/>
        </p:nvSpPr>
        <p:spPr>
          <a:xfrm>
            <a:off x="3929732" y="3559076"/>
            <a:ext cx="1376039" cy="2694295"/>
          </a:xfrm>
          <a:prstGeom prst="round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1106C-51B1-5D4D-910F-D12819BE6C3F}"/>
              </a:ext>
            </a:extLst>
          </p:cNvPr>
          <p:cNvSpPr txBox="1"/>
          <p:nvPr/>
        </p:nvSpPr>
        <p:spPr>
          <a:xfrm>
            <a:off x="3980204" y="6230251"/>
            <a:ext cx="1275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   Syndrome </a:t>
            </a:r>
          </a:p>
          <a:p>
            <a:r>
              <a:rPr kumimoji="1" lang="en-US" altLang="ko-Kore-KR" sz="1600" dirty="0"/>
              <a:t>Computation</a:t>
            </a:r>
            <a:endParaRPr kumimoji="1" lang="ko-Kore-KR" altLang="en-US" sz="1600" dirty="0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98B92116-40AF-2F47-B660-0E7E1299D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34" y="4304231"/>
            <a:ext cx="3038736" cy="544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C8EBA6-CDD9-E744-A884-57A16D8AFB02}"/>
                  </a:ext>
                </a:extLst>
              </p:cNvPr>
              <p:cNvSpPr txBox="1"/>
              <p:nvPr/>
            </p:nvSpPr>
            <p:spPr>
              <a:xfrm>
                <a:off x="2560650" y="4000667"/>
                <a:ext cx="8119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ko-KR" sz="1600" dirty="0"/>
                  <a:t>)</a:t>
                </a:r>
                <a:endParaRPr kumimoji="1" lang="ko-Kore-KR" altLang="en-US" sz="1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C8EBA6-CDD9-E744-A884-57A16D8A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650" y="4000667"/>
                <a:ext cx="811954" cy="338554"/>
              </a:xfrm>
              <a:prstGeom prst="rect">
                <a:avLst/>
              </a:prstGeom>
              <a:blipFill>
                <a:blip r:embed="rId10"/>
                <a:stretch>
                  <a:fillRect l="-3077" t="-3571" r="-3077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그림 126">
            <a:extLst>
              <a:ext uri="{FF2B5EF4-FFF2-40B4-BE49-F238E27FC236}">
                <a16:creationId xmlns:a16="http://schemas.microsoft.com/office/drawing/2014/main" id="{BBD62C0F-925C-CC4F-944C-3B88AC532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3783" y="4196440"/>
            <a:ext cx="3615779" cy="1584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8" name="모서리가 둥근 직사각형 127">
            <a:extLst>
              <a:ext uri="{FF2B5EF4-FFF2-40B4-BE49-F238E27FC236}">
                <a16:creationId xmlns:a16="http://schemas.microsoft.com/office/drawing/2014/main" id="{10AF2050-6981-0D4A-8BED-6E810C1365F3}"/>
              </a:ext>
            </a:extLst>
          </p:cNvPr>
          <p:cNvSpPr/>
          <p:nvPr/>
        </p:nvSpPr>
        <p:spPr>
          <a:xfrm>
            <a:off x="5393305" y="4822315"/>
            <a:ext cx="846524" cy="1437860"/>
          </a:xfrm>
          <a:prstGeom prst="round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E17977-8B4C-D44E-A77E-6C31BAD7418B}"/>
              </a:ext>
            </a:extLst>
          </p:cNvPr>
          <p:cNvSpPr/>
          <p:nvPr/>
        </p:nvSpPr>
        <p:spPr>
          <a:xfrm>
            <a:off x="9975352" y="4223872"/>
            <a:ext cx="1152461" cy="601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517E72-548C-5A4B-A62F-DBE0EEEA89BF}"/>
                  </a:ext>
                </a:extLst>
              </p:cNvPr>
              <p:cNvSpPr txBox="1"/>
              <p:nvPr/>
            </p:nvSpPr>
            <p:spPr>
              <a:xfrm>
                <a:off x="9957064" y="4208542"/>
                <a:ext cx="12838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𝑆𝐶</m:t>
                    </m:r>
                    <m:d>
                      <m:d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ore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517E72-548C-5A4B-A62F-DBE0EEEA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064" y="4208542"/>
                <a:ext cx="128380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8EAD874-D0A9-D24B-B603-BDF08A62FB41}"/>
                  </a:ext>
                </a:extLst>
              </p:cNvPr>
              <p:cNvSpPr txBox="1"/>
              <p:nvPr/>
            </p:nvSpPr>
            <p:spPr>
              <a:xfrm>
                <a:off x="9944596" y="4502218"/>
                <a:ext cx="12838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𝑆𝐶</m:t>
                    </m:r>
                    <m:d>
                      <m:d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ko-Kore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sz="16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8EAD874-D0A9-D24B-B603-BDF08A62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596" y="4502218"/>
                <a:ext cx="128380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29">
            <a:extLst>
              <a:ext uri="{FF2B5EF4-FFF2-40B4-BE49-F238E27FC236}">
                <a16:creationId xmlns:a16="http://schemas.microsoft.com/office/drawing/2014/main" id="{9CD2A327-F7C4-FB40-81EB-B6EC93394181}"/>
              </a:ext>
            </a:extLst>
          </p:cNvPr>
          <p:cNvSpPr/>
          <p:nvPr/>
        </p:nvSpPr>
        <p:spPr>
          <a:xfrm>
            <a:off x="4998886" y="395351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61904E-C25F-5C4F-A8D7-D2F4CD574B05}"/>
                  </a:ext>
                </a:extLst>
              </p:cNvPr>
              <p:cNvSpPr txBox="1"/>
              <p:nvPr/>
            </p:nvSpPr>
            <p:spPr>
              <a:xfrm>
                <a:off x="544103" y="1216901"/>
                <a:ext cx="5950860" cy="2185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간단한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Syndrome Computation </a:t>
                </a:r>
                <a:r>
                  <a:rPr kumimoji="1" lang="ko-KR" altLang="en-US" dirty="0"/>
                  <a:t>예제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   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4-bit vector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kumimoji="1" lang="en-US" altLang="ko-KR" b="1" dirty="0">
                    <a:solidFill>
                      <a:schemeClr val="accent1"/>
                    </a:solidFill>
                  </a:rPr>
                  <a:t> = ??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Grover search</a:t>
                </a:r>
                <a:r>
                  <a:rPr kumimoji="1" lang="ko-Kore-KR" altLang="en-US" dirty="0"/>
                  <a:t>를</a:t>
                </a:r>
                <a:r>
                  <a:rPr kumimoji="1" lang="ko-KR" altLang="en-US" dirty="0"/>
                  <a:t> 활용한 </a:t>
                </a:r>
                <a:r>
                  <a:rPr kumimoji="1" lang="en-US" altLang="ko-KR" dirty="0"/>
                  <a:t>Brute force </a:t>
                </a:r>
                <a:r>
                  <a:rPr kumimoji="1" lang="ko-KR" altLang="en-US" dirty="0"/>
                  <a:t>공격 양자 회로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61904E-C25F-5C4F-A8D7-D2F4CD574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03" y="1216901"/>
                <a:ext cx="5950860" cy="2185214"/>
              </a:xfrm>
              <a:prstGeom prst="rect">
                <a:avLst/>
              </a:prstGeom>
              <a:blipFill>
                <a:blip r:embed="rId14"/>
                <a:stretch>
                  <a:fillRect l="-638" t="-2326" b="-40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520AE18-54E6-BD47-A983-B9BCF04E1686}"/>
              </a:ext>
            </a:extLst>
          </p:cNvPr>
          <p:cNvCxnSpPr/>
          <p:nvPr/>
        </p:nvCxnSpPr>
        <p:spPr>
          <a:xfrm>
            <a:off x="6905613" y="4937367"/>
            <a:ext cx="97268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18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C61B7F-0F3D-1648-A976-43BBF0C10E25}"/>
                  </a:ext>
                </a:extLst>
              </p:cNvPr>
              <p:cNvSpPr txBox="1"/>
              <p:nvPr/>
            </p:nvSpPr>
            <p:spPr>
              <a:xfrm>
                <a:off x="569147" y="1226772"/>
                <a:ext cx="2552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Check Weight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C61B7F-0F3D-1648-A976-43BBF0C1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7" y="1226772"/>
                <a:ext cx="2552430" cy="369332"/>
              </a:xfrm>
              <a:prstGeom prst="rect">
                <a:avLst/>
              </a:prstGeom>
              <a:blipFill>
                <a:blip r:embed="rId2"/>
                <a:stretch>
                  <a:fillRect l="-1485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80A2C9F-6A32-6C4C-82E1-1DC45419CCE7}"/>
              </a:ext>
            </a:extLst>
          </p:cNvPr>
          <p:cNvCxnSpPr/>
          <p:nvPr/>
        </p:nvCxnSpPr>
        <p:spPr>
          <a:xfrm>
            <a:off x="2312968" y="3397265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4365282B-591D-B246-B1F0-0FF9D59E7AE5}"/>
              </a:ext>
            </a:extLst>
          </p:cNvPr>
          <p:cNvCxnSpPr/>
          <p:nvPr/>
        </p:nvCxnSpPr>
        <p:spPr>
          <a:xfrm>
            <a:off x="2312968" y="371834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092D8C64-5866-2247-8AA9-DBB5F17DD947}"/>
              </a:ext>
            </a:extLst>
          </p:cNvPr>
          <p:cNvCxnSpPr/>
          <p:nvPr/>
        </p:nvCxnSpPr>
        <p:spPr>
          <a:xfrm>
            <a:off x="2312968" y="4039416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0B00A847-A505-FB49-A384-6BFF40B2659C}"/>
              </a:ext>
            </a:extLst>
          </p:cNvPr>
          <p:cNvCxnSpPr/>
          <p:nvPr/>
        </p:nvCxnSpPr>
        <p:spPr>
          <a:xfrm>
            <a:off x="2312968" y="4378247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5D3B63C0-64FF-4A4F-860F-5C3515086B7F}"/>
              </a:ext>
            </a:extLst>
          </p:cNvPr>
          <p:cNvCxnSpPr/>
          <p:nvPr/>
        </p:nvCxnSpPr>
        <p:spPr>
          <a:xfrm>
            <a:off x="2312967" y="1918009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718F67E-A769-414A-B0EF-19F53A545228}"/>
              </a:ext>
            </a:extLst>
          </p:cNvPr>
          <p:cNvCxnSpPr/>
          <p:nvPr/>
        </p:nvCxnSpPr>
        <p:spPr>
          <a:xfrm>
            <a:off x="2312967" y="2239085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50E5212E-3B72-964C-A858-81791D9034C3}"/>
              </a:ext>
            </a:extLst>
          </p:cNvPr>
          <p:cNvCxnSpPr/>
          <p:nvPr/>
        </p:nvCxnSpPr>
        <p:spPr>
          <a:xfrm>
            <a:off x="2312967" y="2560160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87CD05AD-FDFD-AD47-8C49-3CE589B908D2}"/>
              </a:ext>
            </a:extLst>
          </p:cNvPr>
          <p:cNvCxnSpPr/>
          <p:nvPr/>
        </p:nvCxnSpPr>
        <p:spPr>
          <a:xfrm>
            <a:off x="2312967" y="289899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8419990E-064D-E045-B322-D9B12570A183}"/>
              </a:ext>
            </a:extLst>
          </p:cNvPr>
          <p:cNvSpPr/>
          <p:nvPr/>
        </p:nvSpPr>
        <p:spPr>
          <a:xfrm>
            <a:off x="2994231" y="3290842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82844116-2A05-174D-9ED3-D984DF2831A4}"/>
              </a:ext>
            </a:extLst>
          </p:cNvPr>
          <p:cNvCxnSpPr>
            <a:cxnSpLocks/>
          </p:cNvCxnSpPr>
          <p:nvPr/>
        </p:nvCxnSpPr>
        <p:spPr>
          <a:xfrm>
            <a:off x="3105202" y="3298392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200EE4F0-93B8-9A43-A93F-8C6E2FB71F28}"/>
              </a:ext>
            </a:extLst>
          </p:cNvPr>
          <p:cNvCxnSpPr>
            <a:cxnSpLocks/>
            <a:stCxn id="71" idx="4"/>
            <a:endCxn id="68" idx="4"/>
          </p:cNvCxnSpPr>
          <p:nvPr/>
        </p:nvCxnSpPr>
        <p:spPr>
          <a:xfrm>
            <a:off x="3105202" y="1974956"/>
            <a:ext cx="0" cy="15378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6670E4B2-CBF9-4243-B4EB-2090A9B5E0BE}"/>
              </a:ext>
            </a:extLst>
          </p:cNvPr>
          <p:cNvSpPr/>
          <p:nvPr/>
        </p:nvSpPr>
        <p:spPr>
          <a:xfrm>
            <a:off x="3039259" y="184307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8857FC2-1AED-0443-A1FB-39D6C4C70D7D}"/>
              </a:ext>
            </a:extLst>
          </p:cNvPr>
          <p:cNvSpPr/>
          <p:nvPr/>
        </p:nvSpPr>
        <p:spPr>
          <a:xfrm>
            <a:off x="3039259" y="217314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778D9E1-D9FE-C745-8DFF-F8EFE69EDFAC}"/>
              </a:ext>
            </a:extLst>
          </p:cNvPr>
          <p:cNvSpPr/>
          <p:nvPr/>
        </p:nvSpPr>
        <p:spPr>
          <a:xfrm>
            <a:off x="3039258" y="250321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2D6BBB5-E5A7-E243-9857-7C6DC4D7BFAA}"/>
              </a:ext>
            </a:extLst>
          </p:cNvPr>
          <p:cNvSpPr/>
          <p:nvPr/>
        </p:nvSpPr>
        <p:spPr>
          <a:xfrm>
            <a:off x="3360337" y="184454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4441789-C018-DC4E-AD8A-6269112366D1}"/>
              </a:ext>
            </a:extLst>
          </p:cNvPr>
          <p:cNvSpPr/>
          <p:nvPr/>
        </p:nvSpPr>
        <p:spPr>
          <a:xfrm>
            <a:off x="3360337" y="217461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9A0E2F37-FEC9-7444-8DEC-FE065A7467DD}"/>
              </a:ext>
            </a:extLst>
          </p:cNvPr>
          <p:cNvCxnSpPr>
            <a:cxnSpLocks/>
            <a:stCxn id="74" idx="4"/>
          </p:cNvCxnSpPr>
          <p:nvPr/>
        </p:nvCxnSpPr>
        <p:spPr>
          <a:xfrm>
            <a:off x="3426280" y="1976434"/>
            <a:ext cx="0" cy="1741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D197500A-4FC3-E945-A7DC-04B3E46FB172}"/>
              </a:ext>
            </a:extLst>
          </p:cNvPr>
          <p:cNvSpPr/>
          <p:nvPr/>
        </p:nvSpPr>
        <p:spPr>
          <a:xfrm>
            <a:off x="3315308" y="3613399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CDA61BF-9116-F643-B8CC-5EBD227E9EE8}"/>
              </a:ext>
            </a:extLst>
          </p:cNvPr>
          <p:cNvCxnSpPr>
            <a:cxnSpLocks/>
          </p:cNvCxnSpPr>
          <p:nvPr/>
        </p:nvCxnSpPr>
        <p:spPr>
          <a:xfrm>
            <a:off x="3426279" y="3620949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8FF559A7-4154-954C-B30F-C637A3635B70}"/>
              </a:ext>
            </a:extLst>
          </p:cNvPr>
          <p:cNvSpPr/>
          <p:nvPr/>
        </p:nvSpPr>
        <p:spPr>
          <a:xfrm>
            <a:off x="3647383" y="184307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6EAACC45-12A2-5941-86C9-0F3EFA873813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>
            <a:off x="3713326" y="1974956"/>
            <a:ext cx="7398" cy="19529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12F74453-9BEB-294E-ACD1-7B442A76E312}"/>
              </a:ext>
            </a:extLst>
          </p:cNvPr>
          <p:cNvSpPr/>
          <p:nvPr/>
        </p:nvSpPr>
        <p:spPr>
          <a:xfrm>
            <a:off x="3609753" y="3927880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41A2B8A3-8760-124E-9075-640D6C28A519}"/>
              </a:ext>
            </a:extLst>
          </p:cNvPr>
          <p:cNvCxnSpPr>
            <a:cxnSpLocks/>
          </p:cNvCxnSpPr>
          <p:nvPr/>
        </p:nvCxnSpPr>
        <p:spPr>
          <a:xfrm>
            <a:off x="3720724" y="3935430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57E90DBD-3B2E-974E-BDAA-6AF2AF66A5DE}"/>
              </a:ext>
            </a:extLst>
          </p:cNvPr>
          <p:cNvSpPr/>
          <p:nvPr/>
        </p:nvSpPr>
        <p:spPr>
          <a:xfrm>
            <a:off x="3983257" y="2830476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159DC65-60BE-9D4B-B2B7-1DF36F563CB4}"/>
              </a:ext>
            </a:extLst>
          </p:cNvPr>
          <p:cNvCxnSpPr>
            <a:cxnSpLocks/>
            <a:stCxn id="118" idx="4"/>
            <a:endCxn id="86" idx="4"/>
          </p:cNvCxnSpPr>
          <p:nvPr/>
        </p:nvCxnSpPr>
        <p:spPr>
          <a:xfrm>
            <a:off x="4048534" y="2305026"/>
            <a:ext cx="8064" cy="2184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1B68BDBE-E8F1-3D43-946C-07911CF9EB68}"/>
              </a:ext>
            </a:extLst>
          </p:cNvPr>
          <p:cNvSpPr/>
          <p:nvPr/>
        </p:nvSpPr>
        <p:spPr>
          <a:xfrm>
            <a:off x="3945627" y="4267276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F122DD0C-7E18-3540-8A63-C1B26723977C}"/>
              </a:ext>
            </a:extLst>
          </p:cNvPr>
          <p:cNvCxnSpPr>
            <a:cxnSpLocks/>
          </p:cNvCxnSpPr>
          <p:nvPr/>
        </p:nvCxnSpPr>
        <p:spPr>
          <a:xfrm>
            <a:off x="4056598" y="4274826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52B440-D814-8A4F-9087-50BF0AF601E1}"/>
              </a:ext>
            </a:extLst>
          </p:cNvPr>
          <p:cNvSpPr/>
          <p:nvPr/>
        </p:nvSpPr>
        <p:spPr>
          <a:xfrm>
            <a:off x="4566851" y="3904387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147E8B-365B-0640-8953-29575448C93B}"/>
              </a:ext>
            </a:extLst>
          </p:cNvPr>
          <p:cNvSpPr txBox="1"/>
          <p:nvPr/>
        </p:nvSpPr>
        <p:spPr>
          <a:xfrm>
            <a:off x="4527053" y="383672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B04C5FE-9B56-6644-A9EA-95EFCA506669}"/>
              </a:ext>
            </a:extLst>
          </p:cNvPr>
          <p:cNvSpPr/>
          <p:nvPr/>
        </p:nvSpPr>
        <p:spPr>
          <a:xfrm>
            <a:off x="5066519" y="3346440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2D70195-89C1-CD48-B3E3-6E797CD9F658}"/>
              </a:ext>
            </a:extLst>
          </p:cNvPr>
          <p:cNvSpPr/>
          <p:nvPr/>
        </p:nvSpPr>
        <p:spPr>
          <a:xfrm>
            <a:off x="5066519" y="3676510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AE92C72-F634-7A44-BDF3-AA8D15F303BF}"/>
              </a:ext>
            </a:extLst>
          </p:cNvPr>
          <p:cNvSpPr/>
          <p:nvPr/>
        </p:nvSpPr>
        <p:spPr>
          <a:xfrm>
            <a:off x="5066518" y="3986702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09715747-D1BB-FB4F-895D-CA7D065A6988}"/>
              </a:ext>
            </a:extLst>
          </p:cNvPr>
          <p:cNvCxnSpPr>
            <a:cxnSpLocks/>
          </p:cNvCxnSpPr>
          <p:nvPr/>
        </p:nvCxnSpPr>
        <p:spPr>
          <a:xfrm>
            <a:off x="5137741" y="2927016"/>
            <a:ext cx="0" cy="1497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74D267-1ED0-9746-836A-8CB5DBEFF932}"/>
              </a:ext>
            </a:extLst>
          </p:cNvPr>
          <p:cNvSpPr/>
          <p:nvPr/>
        </p:nvSpPr>
        <p:spPr>
          <a:xfrm>
            <a:off x="5015154" y="4259912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48EFDF-870B-8245-AB84-862D73706214}"/>
              </a:ext>
            </a:extLst>
          </p:cNvPr>
          <p:cNvSpPr txBox="1"/>
          <p:nvPr/>
        </p:nvSpPr>
        <p:spPr>
          <a:xfrm>
            <a:off x="4985295" y="419224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Z</a:t>
            </a:r>
            <a:endParaRPr kumimoji="1" lang="ko-Kore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28C3DDC-31C0-4B4F-992D-BB7B5ECFE676}"/>
              </a:ext>
            </a:extLst>
          </p:cNvPr>
          <p:cNvSpPr/>
          <p:nvPr/>
        </p:nvSpPr>
        <p:spPr>
          <a:xfrm>
            <a:off x="2492533" y="1815405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6105F3-C24B-FD45-8313-F1AB861B0CEB}"/>
              </a:ext>
            </a:extLst>
          </p:cNvPr>
          <p:cNvSpPr txBox="1"/>
          <p:nvPr/>
        </p:nvSpPr>
        <p:spPr>
          <a:xfrm>
            <a:off x="2452735" y="174773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38B2B3A-B49C-D14A-B180-F24002B1229F}"/>
              </a:ext>
            </a:extLst>
          </p:cNvPr>
          <p:cNvSpPr/>
          <p:nvPr/>
        </p:nvSpPr>
        <p:spPr>
          <a:xfrm>
            <a:off x="2492533" y="2129660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8CA0A6-F9D9-334E-BC0A-CD38E65EA566}"/>
              </a:ext>
            </a:extLst>
          </p:cNvPr>
          <p:cNvSpPr txBox="1"/>
          <p:nvPr/>
        </p:nvSpPr>
        <p:spPr>
          <a:xfrm>
            <a:off x="2452735" y="20619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33E62A-490B-DA45-BDB7-96267FC03214}"/>
              </a:ext>
            </a:extLst>
          </p:cNvPr>
          <p:cNvSpPr/>
          <p:nvPr/>
        </p:nvSpPr>
        <p:spPr>
          <a:xfrm>
            <a:off x="2492533" y="2457556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808163-6D09-E049-862B-930080F6994C}"/>
              </a:ext>
            </a:extLst>
          </p:cNvPr>
          <p:cNvSpPr txBox="1"/>
          <p:nvPr/>
        </p:nvSpPr>
        <p:spPr>
          <a:xfrm>
            <a:off x="2452735" y="23898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2B70717-157B-434A-95E7-462BEF16A02F}"/>
              </a:ext>
            </a:extLst>
          </p:cNvPr>
          <p:cNvSpPr/>
          <p:nvPr/>
        </p:nvSpPr>
        <p:spPr>
          <a:xfrm>
            <a:off x="2493721" y="2803723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03D8CA-F84E-E740-A1CA-5C98243079DB}"/>
              </a:ext>
            </a:extLst>
          </p:cNvPr>
          <p:cNvSpPr txBox="1"/>
          <p:nvPr/>
        </p:nvSpPr>
        <p:spPr>
          <a:xfrm>
            <a:off x="2463862" y="27360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1E2ECAEB-5C45-5F41-B511-594E599B7A29}"/>
              </a:ext>
            </a:extLst>
          </p:cNvPr>
          <p:cNvCxnSpPr/>
          <p:nvPr/>
        </p:nvCxnSpPr>
        <p:spPr>
          <a:xfrm>
            <a:off x="2312967" y="3162926"/>
            <a:ext cx="33113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508D8CE4-B03E-C344-B40E-45D54935AA3D}"/>
              </a:ext>
            </a:extLst>
          </p:cNvPr>
          <p:cNvSpPr/>
          <p:nvPr/>
        </p:nvSpPr>
        <p:spPr>
          <a:xfrm>
            <a:off x="5068689" y="3092603"/>
            <a:ext cx="131885" cy="13188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9" name="Google Shape;153;ge3905a5612_0_117">
            <a:extLst>
              <a:ext uri="{FF2B5EF4-FFF2-40B4-BE49-F238E27FC236}">
                <a16:creationId xmlns:a16="http://schemas.microsoft.com/office/drawing/2014/main" id="{FD5B4DC9-F0EC-764B-9D9D-565C251D4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Quantum Brute Force on CM (Toy)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50B4D1-0F2F-9749-A387-60565A6CAAB5}"/>
                  </a:ext>
                </a:extLst>
              </p:cNvPr>
              <p:cNvSpPr txBox="1"/>
              <p:nvPr/>
            </p:nvSpPr>
            <p:spPr>
              <a:xfrm>
                <a:off x="1110507" y="2243607"/>
                <a:ext cx="962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50B4D1-0F2F-9749-A387-60565A6C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07" y="2243607"/>
                <a:ext cx="962828" cy="369332"/>
              </a:xfrm>
              <a:prstGeom prst="rect">
                <a:avLst/>
              </a:prstGeom>
              <a:blipFill>
                <a:blip r:embed="rId3"/>
                <a:stretch>
                  <a:fillRect l="-5195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0138C4-8676-3B46-81A0-B0FEB4243C13}"/>
                  </a:ext>
                </a:extLst>
              </p:cNvPr>
              <p:cNvSpPr txBox="1"/>
              <p:nvPr/>
            </p:nvSpPr>
            <p:spPr>
              <a:xfrm>
                <a:off x="774750" y="3480401"/>
                <a:ext cx="1418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Syndrome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0138C4-8676-3B46-81A0-B0FEB4243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50" y="3480401"/>
                <a:ext cx="1418081" cy="369332"/>
              </a:xfrm>
              <a:prstGeom prst="rect">
                <a:avLst/>
              </a:prstGeom>
              <a:blipFill>
                <a:blip r:embed="rId4"/>
                <a:stretch>
                  <a:fillRect l="-2655"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그림 111">
            <a:extLst>
              <a:ext uri="{FF2B5EF4-FFF2-40B4-BE49-F238E27FC236}">
                <a16:creationId xmlns:a16="http://schemas.microsoft.com/office/drawing/2014/main" id="{FEA23775-5866-8646-8044-2A2979BA2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611" y="1525738"/>
            <a:ext cx="3635308" cy="1837368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1B7DE2-71CE-AA45-8C4C-134FF33485B7}"/>
              </a:ext>
            </a:extLst>
          </p:cNvPr>
          <p:cNvSpPr txBox="1"/>
          <p:nvPr/>
        </p:nvSpPr>
        <p:spPr>
          <a:xfrm>
            <a:off x="759047" y="2955373"/>
            <a:ext cx="147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Weight Check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E19486E-141C-EC46-8C94-F1130D887D77}"/>
              </a:ext>
            </a:extLst>
          </p:cNvPr>
          <p:cNvSpPr/>
          <p:nvPr/>
        </p:nvSpPr>
        <p:spPr>
          <a:xfrm>
            <a:off x="4729997" y="1747738"/>
            <a:ext cx="830333" cy="1214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A4D6E3F-5C8A-9840-92BB-4F3EC0D0CE85}"/>
              </a:ext>
            </a:extLst>
          </p:cNvPr>
          <p:cNvSpPr txBox="1"/>
          <p:nvPr/>
        </p:nvSpPr>
        <p:spPr>
          <a:xfrm>
            <a:off x="4725671" y="2016292"/>
            <a:ext cx="90826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Weight </a:t>
            </a:r>
          </a:p>
          <a:p>
            <a:endParaRPr kumimoji="1" lang="en-US" altLang="ko-Kore-KR" sz="500" dirty="0"/>
          </a:p>
          <a:p>
            <a:r>
              <a:rPr kumimoji="1" lang="en-US" altLang="ko-Kore-KR" dirty="0"/>
              <a:t> check</a:t>
            </a:r>
            <a:endParaRPr kumimoji="1" lang="ko-Kore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D6EA6BD-0F38-9D4A-B453-ABB568177152}"/>
              </a:ext>
            </a:extLst>
          </p:cNvPr>
          <p:cNvCxnSpPr>
            <a:cxnSpLocks/>
          </p:cNvCxnSpPr>
          <p:nvPr/>
        </p:nvCxnSpPr>
        <p:spPr>
          <a:xfrm flipV="1">
            <a:off x="5583556" y="2385682"/>
            <a:ext cx="1214549" cy="4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AF877E9-D85B-E14E-B1D4-2A30A650019E}"/>
              </a:ext>
            </a:extLst>
          </p:cNvPr>
          <p:cNvSpPr txBox="1"/>
          <p:nvPr/>
        </p:nvSpPr>
        <p:spPr>
          <a:xfrm>
            <a:off x="7751333" y="3473876"/>
            <a:ext cx="227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4-Qubit Weight Check</a:t>
            </a:r>
          </a:p>
          <a:p>
            <a:r>
              <a:rPr kumimoji="1" lang="en-US" altLang="ko-Kore-KR" b="1" dirty="0"/>
              <a:t> (Quantum Addition)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A24235-269F-8D4D-A59F-B245E05D65BA}"/>
              </a:ext>
            </a:extLst>
          </p:cNvPr>
          <p:cNvSpPr txBox="1"/>
          <p:nvPr/>
        </p:nvSpPr>
        <p:spPr>
          <a:xfrm>
            <a:off x="76597" y="4681398"/>
            <a:ext cx="9749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덧셈이 수행되는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Weight check</a:t>
            </a:r>
            <a:r>
              <a:rPr kumimoji="1" lang="ko-KR" altLang="en-US" b="1" dirty="0"/>
              <a:t> 모듈은 높은 </a:t>
            </a:r>
            <a:r>
              <a:rPr kumimoji="1" lang="en-US" altLang="ko-KR" b="1" dirty="0"/>
              <a:t>Qubit, </a:t>
            </a:r>
            <a:r>
              <a:rPr kumimoji="1" lang="ko-KR" altLang="en-US" b="1" dirty="0"/>
              <a:t>양자 게이트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회로 </a:t>
            </a:r>
            <a:r>
              <a:rPr kumimoji="1" lang="en-US" altLang="ko-KR" b="1" dirty="0"/>
              <a:t>depth</a:t>
            </a:r>
            <a:r>
              <a:rPr kumimoji="1" lang="ko-KR" altLang="en-US" b="1" dirty="0"/>
              <a:t>가 요구됨</a:t>
            </a:r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Carry </a:t>
            </a:r>
            <a:r>
              <a:rPr kumimoji="1" lang="ko-Kore-KR" altLang="en-US" dirty="0"/>
              <a:t>값을</a:t>
            </a:r>
            <a:r>
              <a:rPr kumimoji="1" lang="ko-KR" altLang="en-US" dirty="0"/>
              <a:t> 위한 추가 </a:t>
            </a:r>
            <a:r>
              <a:rPr kumimoji="1" lang="en-US" altLang="ko-KR" dirty="0"/>
              <a:t>Qubit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덧셈에 사용되는 추가 양자 게이트 및</a:t>
            </a:r>
            <a:r>
              <a:rPr kumimoji="1" lang="en-US" altLang="ko-KR" dirty="0"/>
              <a:t> </a:t>
            </a:r>
            <a:r>
              <a:rPr kumimoji="1" lang="ko-KR" altLang="en-US" dirty="0"/>
              <a:t>회로 </a:t>
            </a:r>
            <a:r>
              <a:rPr kumimoji="1" lang="en-US" altLang="ko-KR" dirty="0"/>
              <a:t>Depth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E326EF9-66CB-CA45-B943-E921634EE8DD}"/>
              </a:ext>
            </a:extLst>
          </p:cNvPr>
          <p:cNvSpPr/>
          <p:nvPr/>
        </p:nvSpPr>
        <p:spPr>
          <a:xfrm>
            <a:off x="3982591" y="217314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59C6A06-2F95-BD43-B851-CC0D57686959}"/>
              </a:ext>
            </a:extLst>
          </p:cNvPr>
          <p:cNvSpPr/>
          <p:nvPr/>
        </p:nvSpPr>
        <p:spPr>
          <a:xfrm>
            <a:off x="6798105" y="1500338"/>
            <a:ext cx="3984195" cy="1897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924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80A2C9F-6A32-6C4C-82E1-1DC45419CCE7}"/>
              </a:ext>
            </a:extLst>
          </p:cNvPr>
          <p:cNvCxnSpPr/>
          <p:nvPr/>
        </p:nvCxnSpPr>
        <p:spPr>
          <a:xfrm>
            <a:off x="1576318" y="3943375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4365282B-591D-B246-B1F0-0FF9D59E7AE5}"/>
              </a:ext>
            </a:extLst>
          </p:cNvPr>
          <p:cNvCxnSpPr/>
          <p:nvPr/>
        </p:nvCxnSpPr>
        <p:spPr>
          <a:xfrm>
            <a:off x="1576318" y="426445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092D8C64-5866-2247-8AA9-DBB5F17DD947}"/>
              </a:ext>
            </a:extLst>
          </p:cNvPr>
          <p:cNvCxnSpPr/>
          <p:nvPr/>
        </p:nvCxnSpPr>
        <p:spPr>
          <a:xfrm>
            <a:off x="1576318" y="4585526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0B00A847-A505-FB49-A384-6BFF40B2659C}"/>
              </a:ext>
            </a:extLst>
          </p:cNvPr>
          <p:cNvCxnSpPr/>
          <p:nvPr/>
        </p:nvCxnSpPr>
        <p:spPr>
          <a:xfrm>
            <a:off x="1576318" y="4924357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5D3B63C0-64FF-4A4F-860F-5C3515086B7F}"/>
              </a:ext>
            </a:extLst>
          </p:cNvPr>
          <p:cNvCxnSpPr/>
          <p:nvPr/>
        </p:nvCxnSpPr>
        <p:spPr>
          <a:xfrm>
            <a:off x="1576317" y="2464119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718F67E-A769-414A-B0EF-19F53A545228}"/>
              </a:ext>
            </a:extLst>
          </p:cNvPr>
          <p:cNvCxnSpPr/>
          <p:nvPr/>
        </p:nvCxnSpPr>
        <p:spPr>
          <a:xfrm>
            <a:off x="1576317" y="2785195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50E5212E-3B72-964C-A858-81791D9034C3}"/>
              </a:ext>
            </a:extLst>
          </p:cNvPr>
          <p:cNvCxnSpPr/>
          <p:nvPr/>
        </p:nvCxnSpPr>
        <p:spPr>
          <a:xfrm>
            <a:off x="1576317" y="3106270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87CD05AD-FDFD-AD47-8C49-3CE589B908D2}"/>
              </a:ext>
            </a:extLst>
          </p:cNvPr>
          <p:cNvCxnSpPr/>
          <p:nvPr/>
        </p:nvCxnSpPr>
        <p:spPr>
          <a:xfrm>
            <a:off x="1576317" y="3445101"/>
            <a:ext cx="3311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8419990E-064D-E045-B322-D9B12570A183}"/>
              </a:ext>
            </a:extLst>
          </p:cNvPr>
          <p:cNvSpPr/>
          <p:nvPr/>
        </p:nvSpPr>
        <p:spPr>
          <a:xfrm>
            <a:off x="2257581" y="3836952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82844116-2A05-174D-9ED3-D984DF2831A4}"/>
              </a:ext>
            </a:extLst>
          </p:cNvPr>
          <p:cNvCxnSpPr>
            <a:cxnSpLocks/>
          </p:cNvCxnSpPr>
          <p:nvPr/>
        </p:nvCxnSpPr>
        <p:spPr>
          <a:xfrm>
            <a:off x="2368552" y="3844502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200EE4F0-93B8-9A43-A93F-8C6E2FB71F28}"/>
              </a:ext>
            </a:extLst>
          </p:cNvPr>
          <p:cNvCxnSpPr>
            <a:cxnSpLocks/>
            <a:stCxn id="71" idx="4"/>
            <a:endCxn id="68" idx="4"/>
          </p:cNvCxnSpPr>
          <p:nvPr/>
        </p:nvCxnSpPr>
        <p:spPr>
          <a:xfrm>
            <a:off x="2368552" y="2521066"/>
            <a:ext cx="0" cy="15378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6670E4B2-CBF9-4243-B4EB-2090A9B5E0BE}"/>
              </a:ext>
            </a:extLst>
          </p:cNvPr>
          <p:cNvSpPr/>
          <p:nvPr/>
        </p:nvSpPr>
        <p:spPr>
          <a:xfrm>
            <a:off x="2302609" y="238918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8857FC2-1AED-0443-A1FB-39D6C4C70D7D}"/>
              </a:ext>
            </a:extLst>
          </p:cNvPr>
          <p:cNvSpPr/>
          <p:nvPr/>
        </p:nvSpPr>
        <p:spPr>
          <a:xfrm>
            <a:off x="2302609" y="271925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778D9E1-D9FE-C745-8DFF-F8EFE69EDFAC}"/>
              </a:ext>
            </a:extLst>
          </p:cNvPr>
          <p:cNvSpPr/>
          <p:nvPr/>
        </p:nvSpPr>
        <p:spPr>
          <a:xfrm>
            <a:off x="2302608" y="304932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2D6BBB5-E5A7-E243-9857-7C6DC4D7BFAA}"/>
              </a:ext>
            </a:extLst>
          </p:cNvPr>
          <p:cNvSpPr/>
          <p:nvPr/>
        </p:nvSpPr>
        <p:spPr>
          <a:xfrm>
            <a:off x="2623687" y="239065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4441789-C018-DC4E-AD8A-6269112366D1}"/>
              </a:ext>
            </a:extLst>
          </p:cNvPr>
          <p:cNvSpPr/>
          <p:nvPr/>
        </p:nvSpPr>
        <p:spPr>
          <a:xfrm>
            <a:off x="2623687" y="2720729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9A0E2F37-FEC9-7444-8DEC-FE065A7467DD}"/>
              </a:ext>
            </a:extLst>
          </p:cNvPr>
          <p:cNvCxnSpPr>
            <a:cxnSpLocks/>
            <a:stCxn id="74" idx="4"/>
          </p:cNvCxnSpPr>
          <p:nvPr/>
        </p:nvCxnSpPr>
        <p:spPr>
          <a:xfrm>
            <a:off x="2689630" y="2522544"/>
            <a:ext cx="0" cy="1741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D197500A-4FC3-E945-A7DC-04B3E46FB172}"/>
              </a:ext>
            </a:extLst>
          </p:cNvPr>
          <p:cNvSpPr/>
          <p:nvPr/>
        </p:nvSpPr>
        <p:spPr>
          <a:xfrm>
            <a:off x="2578658" y="4159509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CDA61BF-9116-F643-B8CC-5EBD227E9EE8}"/>
              </a:ext>
            </a:extLst>
          </p:cNvPr>
          <p:cNvCxnSpPr>
            <a:cxnSpLocks/>
          </p:cNvCxnSpPr>
          <p:nvPr/>
        </p:nvCxnSpPr>
        <p:spPr>
          <a:xfrm>
            <a:off x="2689629" y="4167059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8FF559A7-4154-954C-B30F-C637A3635B70}"/>
              </a:ext>
            </a:extLst>
          </p:cNvPr>
          <p:cNvSpPr/>
          <p:nvPr/>
        </p:nvSpPr>
        <p:spPr>
          <a:xfrm>
            <a:off x="2910733" y="238918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6EAACC45-12A2-5941-86C9-0F3EFA873813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>
            <a:off x="2976676" y="2521066"/>
            <a:ext cx="7398" cy="19529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12F74453-9BEB-294E-ACD1-7B442A76E312}"/>
              </a:ext>
            </a:extLst>
          </p:cNvPr>
          <p:cNvSpPr/>
          <p:nvPr/>
        </p:nvSpPr>
        <p:spPr>
          <a:xfrm>
            <a:off x="2873103" y="4473990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41A2B8A3-8760-124E-9075-640D6C28A519}"/>
              </a:ext>
            </a:extLst>
          </p:cNvPr>
          <p:cNvCxnSpPr>
            <a:cxnSpLocks/>
          </p:cNvCxnSpPr>
          <p:nvPr/>
        </p:nvCxnSpPr>
        <p:spPr>
          <a:xfrm>
            <a:off x="2984074" y="4481540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57E90DBD-3B2E-974E-BDAA-6AF2AF66A5DE}"/>
              </a:ext>
            </a:extLst>
          </p:cNvPr>
          <p:cNvSpPr/>
          <p:nvPr/>
        </p:nvSpPr>
        <p:spPr>
          <a:xfrm>
            <a:off x="3246607" y="3376586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159DC65-60BE-9D4B-B2B7-1DF36F563CB4}"/>
              </a:ext>
            </a:extLst>
          </p:cNvPr>
          <p:cNvCxnSpPr>
            <a:cxnSpLocks/>
            <a:stCxn id="118" idx="4"/>
            <a:endCxn id="86" idx="4"/>
          </p:cNvCxnSpPr>
          <p:nvPr/>
        </p:nvCxnSpPr>
        <p:spPr>
          <a:xfrm>
            <a:off x="3311884" y="2851136"/>
            <a:ext cx="8064" cy="2184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1B68BDBE-E8F1-3D43-946C-07911CF9EB68}"/>
              </a:ext>
            </a:extLst>
          </p:cNvPr>
          <p:cNvSpPr/>
          <p:nvPr/>
        </p:nvSpPr>
        <p:spPr>
          <a:xfrm>
            <a:off x="3208977" y="4813386"/>
            <a:ext cx="221942" cy="2219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F122DD0C-7E18-3540-8A63-C1B26723977C}"/>
              </a:ext>
            </a:extLst>
          </p:cNvPr>
          <p:cNvCxnSpPr>
            <a:cxnSpLocks/>
          </p:cNvCxnSpPr>
          <p:nvPr/>
        </p:nvCxnSpPr>
        <p:spPr>
          <a:xfrm>
            <a:off x="3319948" y="4820936"/>
            <a:ext cx="0" cy="207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52B440-D814-8A4F-9087-50BF0AF601E1}"/>
              </a:ext>
            </a:extLst>
          </p:cNvPr>
          <p:cNvSpPr/>
          <p:nvPr/>
        </p:nvSpPr>
        <p:spPr>
          <a:xfrm>
            <a:off x="3830201" y="4450497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147E8B-365B-0640-8953-29575448C93B}"/>
              </a:ext>
            </a:extLst>
          </p:cNvPr>
          <p:cNvSpPr txBox="1"/>
          <p:nvPr/>
        </p:nvSpPr>
        <p:spPr>
          <a:xfrm>
            <a:off x="3790403" y="438283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B04C5FE-9B56-6644-A9EA-95EFCA506669}"/>
              </a:ext>
            </a:extLst>
          </p:cNvPr>
          <p:cNvSpPr/>
          <p:nvPr/>
        </p:nvSpPr>
        <p:spPr>
          <a:xfrm>
            <a:off x="4329869" y="3892550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2D70195-89C1-CD48-B3E3-6E797CD9F658}"/>
              </a:ext>
            </a:extLst>
          </p:cNvPr>
          <p:cNvSpPr/>
          <p:nvPr/>
        </p:nvSpPr>
        <p:spPr>
          <a:xfrm>
            <a:off x="4329869" y="4222620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AE92C72-F634-7A44-BDF3-AA8D15F303BF}"/>
              </a:ext>
            </a:extLst>
          </p:cNvPr>
          <p:cNvSpPr/>
          <p:nvPr/>
        </p:nvSpPr>
        <p:spPr>
          <a:xfrm>
            <a:off x="4329868" y="4532812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09715747-D1BB-FB4F-895D-CA7D065A6988}"/>
              </a:ext>
            </a:extLst>
          </p:cNvPr>
          <p:cNvCxnSpPr>
            <a:cxnSpLocks/>
          </p:cNvCxnSpPr>
          <p:nvPr/>
        </p:nvCxnSpPr>
        <p:spPr>
          <a:xfrm>
            <a:off x="4401091" y="3473126"/>
            <a:ext cx="0" cy="1497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74D267-1ED0-9746-836A-8CB5DBEFF932}"/>
              </a:ext>
            </a:extLst>
          </p:cNvPr>
          <p:cNvSpPr/>
          <p:nvPr/>
        </p:nvSpPr>
        <p:spPr>
          <a:xfrm>
            <a:off x="4278504" y="4806022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48EFDF-870B-8245-AB84-862D73706214}"/>
              </a:ext>
            </a:extLst>
          </p:cNvPr>
          <p:cNvSpPr txBox="1"/>
          <p:nvPr/>
        </p:nvSpPr>
        <p:spPr>
          <a:xfrm>
            <a:off x="4248645" y="473835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Z</a:t>
            </a:r>
            <a:endParaRPr kumimoji="1" lang="ko-Kore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28C3DDC-31C0-4B4F-992D-BB7B5ECFE676}"/>
              </a:ext>
            </a:extLst>
          </p:cNvPr>
          <p:cNvSpPr/>
          <p:nvPr/>
        </p:nvSpPr>
        <p:spPr>
          <a:xfrm>
            <a:off x="1755883" y="2361515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6105F3-C24B-FD45-8313-F1AB861B0CEB}"/>
              </a:ext>
            </a:extLst>
          </p:cNvPr>
          <p:cNvSpPr txBox="1"/>
          <p:nvPr/>
        </p:nvSpPr>
        <p:spPr>
          <a:xfrm>
            <a:off x="1716085" y="229384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38B2B3A-B49C-D14A-B180-F24002B1229F}"/>
              </a:ext>
            </a:extLst>
          </p:cNvPr>
          <p:cNvSpPr/>
          <p:nvPr/>
        </p:nvSpPr>
        <p:spPr>
          <a:xfrm>
            <a:off x="1755883" y="2675770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8CA0A6-F9D9-334E-BC0A-CD38E65EA566}"/>
              </a:ext>
            </a:extLst>
          </p:cNvPr>
          <p:cNvSpPr txBox="1"/>
          <p:nvPr/>
        </p:nvSpPr>
        <p:spPr>
          <a:xfrm>
            <a:off x="1716085" y="260810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33E62A-490B-DA45-BDB7-96267FC03214}"/>
              </a:ext>
            </a:extLst>
          </p:cNvPr>
          <p:cNvSpPr/>
          <p:nvPr/>
        </p:nvSpPr>
        <p:spPr>
          <a:xfrm>
            <a:off x="1755883" y="3003666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808163-6D09-E049-862B-930080F6994C}"/>
              </a:ext>
            </a:extLst>
          </p:cNvPr>
          <p:cNvSpPr txBox="1"/>
          <p:nvPr/>
        </p:nvSpPr>
        <p:spPr>
          <a:xfrm>
            <a:off x="1716085" y="293599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2B70717-157B-434A-95E7-462BEF16A02F}"/>
              </a:ext>
            </a:extLst>
          </p:cNvPr>
          <p:cNvSpPr/>
          <p:nvPr/>
        </p:nvSpPr>
        <p:spPr>
          <a:xfrm>
            <a:off x="1757071" y="3349833"/>
            <a:ext cx="227154" cy="246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03D8CA-F84E-E740-A1CA-5C98243079DB}"/>
              </a:ext>
            </a:extLst>
          </p:cNvPr>
          <p:cNvSpPr txBox="1"/>
          <p:nvPr/>
        </p:nvSpPr>
        <p:spPr>
          <a:xfrm>
            <a:off x="1727212" y="32821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</a:t>
            </a:r>
            <a:endParaRPr kumimoji="1" lang="ko-Kore-KR" altLang="en-US" dirty="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1E2ECAEB-5C45-5F41-B511-594E599B7A29}"/>
              </a:ext>
            </a:extLst>
          </p:cNvPr>
          <p:cNvCxnSpPr/>
          <p:nvPr/>
        </p:nvCxnSpPr>
        <p:spPr>
          <a:xfrm>
            <a:off x="1576317" y="3709036"/>
            <a:ext cx="3311371" cy="0"/>
          </a:xfrm>
          <a:prstGeom prst="line">
            <a:avLst/>
          </a:prstGeom>
          <a:ln w="1206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508D8CE4-B03E-C344-B40E-45D54935AA3D}"/>
              </a:ext>
            </a:extLst>
          </p:cNvPr>
          <p:cNvSpPr/>
          <p:nvPr/>
        </p:nvSpPr>
        <p:spPr>
          <a:xfrm>
            <a:off x="4332039" y="3638713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9" name="Google Shape;153;ge3905a5612_0_117">
            <a:extLst>
              <a:ext uri="{FF2B5EF4-FFF2-40B4-BE49-F238E27FC236}">
                <a16:creationId xmlns:a16="http://schemas.microsoft.com/office/drawing/2014/main" id="{FD5B4DC9-F0EC-764B-9D9D-565C251D4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Quantum Brute Force on CM (Toy)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50B4D1-0F2F-9749-A387-60565A6CAAB5}"/>
                  </a:ext>
                </a:extLst>
              </p:cNvPr>
              <p:cNvSpPr txBox="1"/>
              <p:nvPr/>
            </p:nvSpPr>
            <p:spPr>
              <a:xfrm>
                <a:off x="373857" y="2789717"/>
                <a:ext cx="962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150B4D1-0F2F-9749-A387-60565A6CA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2789717"/>
                <a:ext cx="962828" cy="369332"/>
              </a:xfrm>
              <a:prstGeom prst="rect">
                <a:avLst/>
              </a:prstGeom>
              <a:blipFill>
                <a:blip r:embed="rId2"/>
                <a:stretch>
                  <a:fillRect l="-5195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0138C4-8676-3B46-81A0-B0FEB4243C13}"/>
                  </a:ext>
                </a:extLst>
              </p:cNvPr>
              <p:cNvSpPr txBox="1"/>
              <p:nvPr/>
            </p:nvSpPr>
            <p:spPr>
              <a:xfrm>
                <a:off x="165100" y="4255111"/>
                <a:ext cx="1418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Syndrome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0138C4-8676-3B46-81A0-B0FEB4243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0" y="4255111"/>
                <a:ext cx="1418081" cy="369332"/>
              </a:xfrm>
              <a:prstGeom prst="rect">
                <a:avLst/>
              </a:prstGeom>
              <a:blipFill>
                <a:blip r:embed="rId3"/>
                <a:stretch>
                  <a:fillRect l="-2655" t="-6667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31B7DE2-71CE-AA45-8C4C-134FF33485B7}"/>
              </a:ext>
            </a:extLst>
          </p:cNvPr>
          <p:cNvSpPr txBox="1"/>
          <p:nvPr/>
        </p:nvSpPr>
        <p:spPr>
          <a:xfrm>
            <a:off x="126568" y="3514183"/>
            <a:ext cx="147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Weight Check</a:t>
            </a:r>
            <a:endParaRPr kumimoji="1" lang="ko-Kore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E19486E-141C-EC46-8C94-F1130D887D77}"/>
              </a:ext>
            </a:extLst>
          </p:cNvPr>
          <p:cNvSpPr/>
          <p:nvPr/>
        </p:nvSpPr>
        <p:spPr>
          <a:xfrm>
            <a:off x="3993347" y="2293848"/>
            <a:ext cx="830333" cy="1214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A4D6E3F-5C8A-9840-92BB-4F3EC0D0CE85}"/>
              </a:ext>
            </a:extLst>
          </p:cNvPr>
          <p:cNvSpPr txBox="1"/>
          <p:nvPr/>
        </p:nvSpPr>
        <p:spPr>
          <a:xfrm>
            <a:off x="3989021" y="2562402"/>
            <a:ext cx="90826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Weight </a:t>
            </a:r>
          </a:p>
          <a:p>
            <a:endParaRPr kumimoji="1" lang="en-US" altLang="ko-Kore-KR" sz="500" dirty="0"/>
          </a:p>
          <a:p>
            <a:r>
              <a:rPr kumimoji="1" lang="en-US" altLang="ko-Kore-KR" dirty="0"/>
              <a:t> check</a:t>
            </a:r>
            <a:endParaRPr kumimoji="1" lang="ko-Kore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E326EF9-66CB-CA45-B943-E921634EE8DD}"/>
              </a:ext>
            </a:extLst>
          </p:cNvPr>
          <p:cNvSpPr/>
          <p:nvPr/>
        </p:nvSpPr>
        <p:spPr>
          <a:xfrm>
            <a:off x="3245941" y="2719251"/>
            <a:ext cx="131885" cy="13188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D16D70C3-FF2C-BB44-BC70-2ABA18532BE9}"/>
              </a:ext>
            </a:extLst>
          </p:cNvPr>
          <p:cNvSpPr/>
          <p:nvPr/>
        </p:nvSpPr>
        <p:spPr>
          <a:xfrm>
            <a:off x="2129479" y="2317518"/>
            <a:ext cx="1376039" cy="2790168"/>
          </a:xfrm>
          <a:prstGeom prst="round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9DB8AA-292B-5142-A615-2A9CA868198D}"/>
              </a:ext>
            </a:extLst>
          </p:cNvPr>
          <p:cNvSpPr txBox="1"/>
          <p:nvPr/>
        </p:nvSpPr>
        <p:spPr>
          <a:xfrm>
            <a:off x="2179951" y="5226021"/>
            <a:ext cx="1275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   Syndrome </a:t>
            </a:r>
          </a:p>
          <a:p>
            <a:r>
              <a:rPr kumimoji="1" lang="en-US" altLang="ko-Kore-KR" sz="1600" dirty="0"/>
              <a:t>Computation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C2FCF9-3B77-B345-B813-7435AD11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85" y="944647"/>
            <a:ext cx="4923624" cy="5934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B81FA6-EAB2-7C41-8024-15581C6A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668" y="2748152"/>
            <a:ext cx="3183195" cy="3069185"/>
          </a:xfrm>
          <a:prstGeom prst="rect">
            <a:avLst/>
          </a:prstGeom>
          <a:ln>
            <a:noFill/>
          </a:ln>
        </p:spPr>
      </p:pic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B0F5CA1D-595F-1945-A631-3C0BED0D6838}"/>
              </a:ext>
            </a:extLst>
          </p:cNvPr>
          <p:cNvSpPr/>
          <p:nvPr/>
        </p:nvSpPr>
        <p:spPr>
          <a:xfrm>
            <a:off x="6145145" y="3785743"/>
            <a:ext cx="2581279" cy="201499"/>
          </a:xfrm>
          <a:prstGeom prst="round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6B39641A-962D-EE40-9889-DD3053C5D81D}"/>
              </a:ext>
            </a:extLst>
          </p:cNvPr>
          <p:cNvSpPr/>
          <p:nvPr/>
        </p:nvSpPr>
        <p:spPr>
          <a:xfrm>
            <a:off x="8803388" y="2478891"/>
            <a:ext cx="3273476" cy="3464710"/>
          </a:xfrm>
          <a:prstGeom prst="round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19A3C3D-099C-E641-812E-E0D4BD241D8D}"/>
              </a:ext>
            </a:extLst>
          </p:cNvPr>
          <p:cNvSpPr/>
          <p:nvPr/>
        </p:nvSpPr>
        <p:spPr>
          <a:xfrm>
            <a:off x="9198864" y="4906787"/>
            <a:ext cx="1609344" cy="1445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76C582C5-8AF8-CA47-808E-4E136F3AAA6D}"/>
              </a:ext>
            </a:extLst>
          </p:cNvPr>
          <p:cNvCxnSpPr>
            <a:cxnSpLocks/>
          </p:cNvCxnSpPr>
          <p:nvPr/>
        </p:nvCxnSpPr>
        <p:spPr>
          <a:xfrm>
            <a:off x="5346566" y="1140721"/>
            <a:ext cx="0" cy="567917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AFD076-62B9-7345-83FF-26D01E42399D}"/>
              </a:ext>
            </a:extLst>
          </p:cNvPr>
          <p:cNvSpPr txBox="1"/>
          <p:nvPr/>
        </p:nvSpPr>
        <p:spPr>
          <a:xfrm>
            <a:off x="353939" y="1547611"/>
            <a:ext cx="31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최종</a:t>
            </a:r>
            <a:r>
              <a:rPr kumimoji="1" lang="ko-KR" altLang="en-US" dirty="0"/>
              <a:t> </a:t>
            </a:r>
            <a:r>
              <a:rPr kumimoji="1" lang="en-US" altLang="ko-KR" dirty="0"/>
              <a:t>Brute Force </a:t>
            </a:r>
            <a:r>
              <a:rPr kumimoji="1" lang="ko-KR" altLang="en-US" dirty="0"/>
              <a:t>공격 회로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16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ge3905a5612_0_117">
            <a:extLst>
              <a:ext uri="{FF2B5EF4-FFF2-40B4-BE49-F238E27FC236}">
                <a16:creationId xmlns:a16="http://schemas.microsoft.com/office/drawing/2014/main" id="{C2E72F70-67CD-A249-A45C-7B81B1FE5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Grover Iteration</a:t>
            </a:r>
            <a:endParaRPr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DCE3948-26D8-994E-8953-AE4EF711C455}"/>
              </a:ext>
            </a:extLst>
          </p:cNvPr>
          <p:cNvSpPr/>
          <p:nvPr/>
        </p:nvSpPr>
        <p:spPr>
          <a:xfrm>
            <a:off x="2037048" y="3641093"/>
            <a:ext cx="2716490" cy="1713016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8848B-64FE-F647-A4E4-8B78815E2021}"/>
                  </a:ext>
                </a:extLst>
              </p:cNvPr>
              <p:cNvSpPr txBox="1"/>
              <p:nvPr/>
            </p:nvSpPr>
            <p:spPr>
              <a:xfrm>
                <a:off x="3141400" y="5495067"/>
                <a:ext cx="507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8848B-64FE-F647-A4E4-8B78815E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00" y="5495067"/>
                <a:ext cx="5077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DDE4ED-0865-EF49-92DA-4201E13109EC}"/>
                  </a:ext>
                </a:extLst>
              </p:cNvPr>
              <p:cNvSpPr txBox="1"/>
              <p:nvPr/>
            </p:nvSpPr>
            <p:spPr>
              <a:xfrm>
                <a:off x="5081135" y="4269434"/>
                <a:ext cx="340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1800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DDE4ED-0865-EF49-92DA-4201E1310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35" y="4269434"/>
                <a:ext cx="3409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6B76AFC5-6468-9648-9227-6D6C6A68AF95}"/>
              </a:ext>
            </a:extLst>
          </p:cNvPr>
          <p:cNvSpPr/>
          <p:nvPr/>
        </p:nvSpPr>
        <p:spPr>
          <a:xfrm>
            <a:off x="5967496" y="3123667"/>
            <a:ext cx="638062" cy="264080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14B9E-99A4-B14B-8921-6F8094BA3CF0}"/>
                  </a:ext>
                </a:extLst>
              </p:cNvPr>
              <p:cNvSpPr txBox="1"/>
              <p:nvPr/>
            </p:nvSpPr>
            <p:spPr>
              <a:xfrm>
                <a:off x="6071312" y="5899550"/>
                <a:ext cx="42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14B9E-99A4-B14B-8921-6F8094BA3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312" y="5899550"/>
                <a:ext cx="4238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F5123-D9DB-6F45-A1E4-2764AC1FBF77}"/>
                  </a:ext>
                </a:extLst>
              </p:cNvPr>
              <p:cNvSpPr txBox="1"/>
              <p:nvPr/>
            </p:nvSpPr>
            <p:spPr>
              <a:xfrm>
                <a:off x="6962745" y="4312935"/>
                <a:ext cx="503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F5123-D9DB-6F45-A1E4-2764AC1F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5" y="4312935"/>
                <a:ext cx="503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62691C8B-7E24-324A-87F9-75496DA4D02D}"/>
              </a:ext>
            </a:extLst>
          </p:cNvPr>
          <p:cNvSpPr/>
          <p:nvPr/>
        </p:nvSpPr>
        <p:spPr>
          <a:xfrm>
            <a:off x="7720633" y="4351471"/>
            <a:ext cx="2265085" cy="330796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D5BED-6F20-ED45-9B2B-A75471A05AE7}"/>
                  </a:ext>
                </a:extLst>
              </p:cNvPr>
              <p:cNvSpPr txBox="1"/>
              <p:nvPr/>
            </p:nvSpPr>
            <p:spPr>
              <a:xfrm>
                <a:off x="8600465" y="4867103"/>
                <a:ext cx="59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8D5BED-6F20-ED45-9B2B-A75471A05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65" y="4867103"/>
                <a:ext cx="5930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C64C9D-39C9-BB48-9583-55AF85FBEE09}"/>
              </a:ext>
            </a:extLst>
          </p:cNvPr>
          <p:cNvSpPr txBox="1"/>
          <p:nvPr/>
        </p:nvSpPr>
        <p:spPr>
          <a:xfrm>
            <a:off x="2923780" y="4312935"/>
            <a:ext cx="90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/>
                </a:solidFill>
              </a:rPr>
              <a:t>Known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D03D6-0C67-C448-B753-F66DFBFDD0AD}"/>
              </a:ext>
            </a:extLst>
          </p:cNvPr>
          <p:cNvSpPr txBox="1"/>
          <p:nvPr/>
        </p:nvSpPr>
        <p:spPr>
          <a:xfrm>
            <a:off x="8398679" y="4318987"/>
            <a:ext cx="90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/>
                </a:solidFill>
              </a:rPr>
              <a:t>Known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CE73A1-0A00-184E-841E-A4B764DC0A36}"/>
                  </a:ext>
                </a:extLst>
              </p:cNvPr>
              <p:cNvSpPr txBox="1"/>
              <p:nvPr/>
            </p:nvSpPr>
            <p:spPr>
              <a:xfrm>
                <a:off x="2584046" y="3209749"/>
                <a:ext cx="14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CE73A1-0A00-184E-841E-A4B764DC0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046" y="3209749"/>
                <a:ext cx="145135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FC4FE-ED90-F545-881A-C24E5B520739}"/>
                  </a:ext>
                </a:extLst>
              </p:cNvPr>
              <p:cNvSpPr txBox="1"/>
              <p:nvPr/>
            </p:nvSpPr>
            <p:spPr>
              <a:xfrm>
                <a:off x="5887664" y="2600558"/>
                <a:ext cx="791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 × 1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FC4FE-ED90-F545-881A-C24E5B520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64" y="2600558"/>
                <a:ext cx="7911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972E25-BB3C-D64C-9E71-0E283F0DA84A}"/>
                  </a:ext>
                </a:extLst>
              </p:cNvPr>
              <p:cNvSpPr/>
              <p:nvPr/>
            </p:nvSpPr>
            <p:spPr>
              <a:xfrm>
                <a:off x="8092409" y="3733728"/>
                <a:ext cx="13869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972E25-BB3C-D64C-9E71-0E283F0DA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409" y="3733728"/>
                <a:ext cx="1386978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BF25A51-9D2C-C540-8D24-9F92C96B1D7F}"/>
              </a:ext>
            </a:extLst>
          </p:cNvPr>
          <p:cNvSpPr txBox="1"/>
          <p:nvPr/>
        </p:nvSpPr>
        <p:spPr>
          <a:xfrm>
            <a:off x="7306164" y="62354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BECB3EC-51A9-FD45-A9D6-19689EC640AF}"/>
              </a:ext>
            </a:extLst>
          </p:cNvPr>
          <p:cNvSpPr/>
          <p:nvPr/>
        </p:nvSpPr>
        <p:spPr>
          <a:xfrm>
            <a:off x="5748425" y="2459600"/>
            <a:ext cx="1044166" cy="3875330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308806-BE49-2642-B9CD-684AFA7AAE09}"/>
                  </a:ext>
                </a:extLst>
              </p:cNvPr>
              <p:cNvSpPr txBox="1"/>
              <p:nvPr/>
            </p:nvSpPr>
            <p:spPr>
              <a:xfrm>
                <a:off x="7756869" y="6235481"/>
                <a:ext cx="2501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1800" b="1" dirty="0">
                    <a:solidFill>
                      <a:srgbClr val="FF0000"/>
                    </a:solidFill>
                  </a:rPr>
                  <a:t>-qubit </a:t>
                </a:r>
                <a:r>
                  <a:rPr kumimoji="1" lang="en-US" altLang="ko-Kore-KR" sz="1800" dirty="0">
                    <a:solidFill>
                      <a:schemeClr val="tx1"/>
                    </a:solidFill>
                  </a:rPr>
                  <a:t>search space</a:t>
                </a:r>
                <a:endParaRPr kumimoji="1" lang="ko-Kore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308806-BE49-2642-B9CD-684AFA7A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69" y="6235481"/>
                <a:ext cx="2501006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16F3025-E79A-C04C-BBE6-62B86017FACF}"/>
              </a:ext>
            </a:extLst>
          </p:cNvPr>
          <p:cNvCxnSpPr>
            <a:cxnSpLocks/>
          </p:cNvCxnSpPr>
          <p:nvPr/>
        </p:nvCxnSpPr>
        <p:spPr>
          <a:xfrm flipH="1" flipV="1">
            <a:off x="6866636" y="5161106"/>
            <a:ext cx="1109213" cy="1068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1AD440-163B-844E-8FB8-737C95D6A170}"/>
                  </a:ext>
                </a:extLst>
              </p:cNvPr>
              <p:cNvSpPr txBox="1"/>
              <p:nvPr/>
            </p:nvSpPr>
            <p:spPr>
              <a:xfrm>
                <a:off x="598017" y="1251359"/>
                <a:ext cx="3747885" cy="104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Grover’s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0" dirty="0"/>
                  <a:t>Complexity  : 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ad>
                      <m:radPr>
                        <m:degHide m:val="on"/>
                        <m:ctrlPr>
                          <a:rPr kumimoji="1" lang="en-US" altLang="ko-Kore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ore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kumimoji="1" lang="en-US" altLang="ko-Kore-KR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1AD440-163B-844E-8FB8-737C95D6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7" y="1251359"/>
                <a:ext cx="3747885" cy="1044710"/>
              </a:xfrm>
              <a:prstGeom prst="rect">
                <a:avLst/>
              </a:prstGeom>
              <a:blipFill>
                <a:blip r:embed="rId11"/>
                <a:stretch>
                  <a:fillRect l="-1351" t="-2410" b="-96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9FD81E8-50D8-7C45-840C-E30743BAD5BF}"/>
                  </a:ext>
                </a:extLst>
              </p:cNvPr>
              <p:cNvSpPr/>
              <p:nvPr/>
            </p:nvSpPr>
            <p:spPr>
              <a:xfrm>
                <a:off x="4227320" y="1860636"/>
                <a:ext cx="2433102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ore-KR" sz="2000" b="0" dirty="0"/>
                  <a:t>(i.e. </a:t>
                </a:r>
                <a14:m>
                  <m:oMath xmlns:m="http://schemas.openxmlformats.org/officeDocument/2006/math">
                    <m:r>
                      <a:rPr kumimoji="1" lang="en-US" altLang="ko-Kore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ko-Kore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ko-Kore-KR" sz="2000" dirty="0"/>
                  <a:t> )</a:t>
                </a:r>
                <a:endParaRPr lang="ko-Kore-KR" altLang="en-US" sz="2000" dirty="0"/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9FD81E8-50D8-7C45-840C-E30743BAD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20" y="1860636"/>
                <a:ext cx="2433102" cy="411651"/>
              </a:xfrm>
              <a:prstGeom prst="rect">
                <a:avLst/>
              </a:prstGeom>
              <a:blipFill>
                <a:blip r:embed="rId12"/>
                <a:stretch>
                  <a:fillRect l="-2591" t="-5882" r="-1554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1AD440-163B-844E-8FB8-737C95D6A170}"/>
                  </a:ext>
                </a:extLst>
              </p:cNvPr>
              <p:cNvSpPr txBox="1"/>
              <p:nvPr/>
            </p:nvSpPr>
            <p:spPr>
              <a:xfrm>
                <a:off x="140783" y="1348271"/>
                <a:ext cx="3747885" cy="429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0" dirty="0"/>
                  <a:t>Complexity  : 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ad>
                      <m:radPr>
                        <m:degHide m:val="on"/>
                        <m:ctrlPr>
                          <a:rPr kumimoji="1" lang="en-US" altLang="ko-Kore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ore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kumimoji="1" lang="en-US" altLang="ko-Kore-KR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1AD440-163B-844E-8FB8-737C95D6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3" y="1348271"/>
                <a:ext cx="3747885" cy="429156"/>
              </a:xfrm>
              <a:prstGeom prst="rect">
                <a:avLst/>
              </a:prstGeom>
              <a:blipFill>
                <a:blip r:embed="rId2"/>
                <a:stretch>
                  <a:fillRect t="-285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9FD81E8-50D8-7C45-840C-E30743BAD5BF}"/>
                  </a:ext>
                </a:extLst>
              </p:cNvPr>
              <p:cNvSpPr/>
              <p:nvPr/>
            </p:nvSpPr>
            <p:spPr>
              <a:xfrm>
                <a:off x="3788441" y="1348271"/>
                <a:ext cx="2433102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ore-KR" sz="2000" b="0" dirty="0"/>
                  <a:t>(i.e. </a:t>
                </a:r>
                <a14:m>
                  <m:oMath xmlns:m="http://schemas.openxmlformats.org/officeDocument/2006/math">
                    <m:r>
                      <a:rPr kumimoji="1" lang="en-US" altLang="ko-Kore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ko-Kore-K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ko-Kore-KR" sz="2000" dirty="0"/>
                  <a:t> )</a:t>
                </a:r>
                <a:endParaRPr lang="ko-Kore-KR" altLang="en-US" sz="20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9FD81E8-50D8-7C45-840C-E30743BAD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441" y="1348271"/>
                <a:ext cx="2433102" cy="411651"/>
              </a:xfrm>
              <a:prstGeom prst="rect">
                <a:avLst/>
              </a:prstGeom>
              <a:blipFill>
                <a:blip r:embed="rId3"/>
                <a:stretch>
                  <a:fillRect l="-2591" t="-6061" r="-1036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8D5F1C-862B-B944-B318-33AD4E5C2E5C}"/>
                  </a:ext>
                </a:extLst>
              </p:cNvPr>
              <p:cNvSpPr txBox="1"/>
              <p:nvPr/>
            </p:nvSpPr>
            <p:spPr>
              <a:xfrm>
                <a:off x="0" y="5098078"/>
                <a:ext cx="4105483" cy="550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0" dirty="0"/>
                  <a:t>Complexity  : 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ko-Kore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kumimoji="1" lang="en-US" altLang="ko-Kore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ore-K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endParaRPr kumimoji="1" lang="en-US" altLang="ko-Kore-K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8D5F1C-862B-B944-B318-33AD4E5C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8078"/>
                <a:ext cx="4105483" cy="550728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9EDAD47-8E5D-C647-912B-E11AD5717295}"/>
                  </a:ext>
                </a:extLst>
              </p:cNvPr>
              <p:cNvSpPr/>
              <p:nvPr/>
            </p:nvSpPr>
            <p:spPr>
              <a:xfrm>
                <a:off x="4002660" y="5103069"/>
                <a:ext cx="2734595" cy="550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ore-KR" sz="2000" b="0" dirty="0"/>
                  <a:t>(i.e. </a:t>
                </a:r>
                <a14:m>
                  <m:oMath xmlns:m="http://schemas.openxmlformats.org/officeDocument/2006/math">
                    <m:r>
                      <a:rPr kumimoji="1" lang="en-US" altLang="ko-Kore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ko-Kore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ore-K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ore-KR" sz="2000" dirty="0"/>
                  <a:t> )</a:t>
                </a:r>
                <a:endParaRPr lang="ko-Kore-KR" altLang="en-US" sz="20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9EDAD47-8E5D-C647-912B-E11AD5717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660" y="5103069"/>
                <a:ext cx="2734595" cy="550728"/>
              </a:xfrm>
              <a:prstGeom prst="rect">
                <a:avLst/>
              </a:prstGeom>
              <a:blipFill>
                <a:blip r:embed="rId5"/>
                <a:stretch>
                  <a:fillRect l="-2315" r="-1389" b="-6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53;ge3905a5612_0_117">
            <a:extLst>
              <a:ext uri="{FF2B5EF4-FFF2-40B4-BE49-F238E27FC236}">
                <a16:creationId xmlns:a16="http://schemas.microsoft.com/office/drawing/2014/main" id="{B8FB6707-CF3E-FD41-8971-3B9A05D41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Grover Iteration &amp; Result</a:t>
            </a:r>
            <a:endParaRPr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879578-F42E-1F44-9E9E-42E26B5E8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39" y="2052698"/>
            <a:ext cx="5159561" cy="27526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E69A999-0044-C240-91CD-77FB27228930}"/>
                  </a:ext>
                </a:extLst>
              </p:cNvPr>
              <p:cNvSpPr/>
              <p:nvPr/>
            </p:nvSpPr>
            <p:spPr>
              <a:xfrm>
                <a:off x="8230608" y="2580049"/>
                <a:ext cx="24853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ko-Kore-KR" sz="20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(16)</m:t>
                    </m:r>
                  </m:oMath>
                </a14:m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(4)</m:t>
                    </m:r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E69A999-0044-C240-91CD-77FB27228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608" y="2580049"/>
                <a:ext cx="2485381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FF4601-1E16-9641-A1FB-F1C00E6D55D9}"/>
                  </a:ext>
                </a:extLst>
              </p:cNvPr>
              <p:cNvSpPr txBox="1"/>
              <p:nvPr/>
            </p:nvSpPr>
            <p:spPr>
              <a:xfrm>
                <a:off x="7290581" y="1458408"/>
                <a:ext cx="36331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000" b="1" dirty="0">
                    <a:solidFill>
                      <a:srgbClr val="FF0000"/>
                    </a:solidFill>
                  </a:rPr>
                  <a:t>-qubit </a:t>
                </a:r>
                <a:r>
                  <a:rPr kumimoji="1" lang="en-US" altLang="ko-Kore-KR" sz="2000" dirty="0">
                    <a:solidFill>
                      <a:schemeClr val="tx1"/>
                    </a:solidFill>
                  </a:rPr>
                  <a:t>search space </a:t>
                </a:r>
                <a14:m>
                  <m:oMath xmlns:m="http://schemas.openxmlformats.org/officeDocument/2006/math">
                    <m:r>
                      <a:rPr kumimoji="1" lang="en-US" altLang="ko-Kore-K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ore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=4)</m:t>
                    </m:r>
                  </m:oMath>
                </a14:m>
                <a:endParaRPr kumimoji="1" lang="ko-Kore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FF4601-1E16-9641-A1FB-F1C00E6D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81" y="1458408"/>
                <a:ext cx="3633110" cy="400110"/>
              </a:xfrm>
              <a:prstGeom prst="rect">
                <a:avLst/>
              </a:prstGeom>
              <a:blipFill>
                <a:blip r:embed="rId8"/>
                <a:stretch>
                  <a:fillRect l="-1394" t="-6061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14A9BD-5499-2048-AE78-4270E60E4AC7}"/>
                  </a:ext>
                </a:extLst>
              </p:cNvPr>
              <p:cNvSpPr/>
              <p:nvPr/>
            </p:nvSpPr>
            <p:spPr>
              <a:xfrm>
                <a:off x="8219850" y="3093115"/>
                <a:ext cx="1965346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ko-Kore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ore-K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ko-Kore-K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altLang="ko-Kore-KR" sz="2000" dirty="0"/>
              </a:p>
            </p:txBody>
          </p:sp>
        </mc:Choice>
        <mc:Fallback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14A9BD-5499-2048-AE78-4270E60E4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50" y="3093115"/>
                <a:ext cx="1965346" cy="615297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BB78F0CE-4326-CE48-A68A-D95874B51CD9}"/>
              </a:ext>
            </a:extLst>
          </p:cNvPr>
          <p:cNvSpPr txBox="1"/>
          <p:nvPr/>
        </p:nvSpPr>
        <p:spPr>
          <a:xfrm>
            <a:off x="7690544" y="2018082"/>
            <a:ext cx="30198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Grover iteration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Result &amp; Cost</a:t>
            </a:r>
            <a:endParaRPr kumimoji="1" lang="ko-Kore-KR" altLang="en-US" sz="2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31DA620-6F4C-0B48-9157-E18EAA1783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5539" y="4413303"/>
            <a:ext cx="1798258" cy="783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3F6605D-5D06-484C-A052-F8745A4441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6056" y="4399322"/>
            <a:ext cx="1558649" cy="23916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E7A9318-4A2D-2A41-8EEE-4986104D3A3B}"/>
              </a:ext>
            </a:extLst>
          </p:cNvPr>
          <p:cNvCxnSpPr>
            <a:cxnSpLocks/>
          </p:cNvCxnSpPr>
          <p:nvPr/>
        </p:nvCxnSpPr>
        <p:spPr>
          <a:xfrm>
            <a:off x="7073766" y="1145071"/>
            <a:ext cx="0" cy="54025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1C0907-2E07-7943-8947-705381629D61}"/>
              </a:ext>
            </a:extLst>
          </p:cNvPr>
          <p:cNvSpPr/>
          <p:nvPr/>
        </p:nvSpPr>
        <p:spPr>
          <a:xfrm>
            <a:off x="8175918" y="5001085"/>
            <a:ext cx="1634780" cy="176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85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E1DAB-EC79-D441-90CD-AF0480BC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Brute Force on CM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065E7-24B0-EB47-B4AB-F9A6E9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0" y="1388020"/>
            <a:ext cx="6647286" cy="1516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8B3712-EA6A-A04D-81B7-1DB7A405A95A}"/>
              </a:ext>
            </a:extLst>
          </p:cNvPr>
          <p:cNvSpPr/>
          <p:nvPr/>
        </p:nvSpPr>
        <p:spPr>
          <a:xfrm>
            <a:off x="598128" y="2420428"/>
            <a:ext cx="2876593" cy="204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7A5AF420-1083-2240-8690-A05D96A86D61}"/>
              </a:ext>
            </a:extLst>
          </p:cNvPr>
          <p:cNvSpPr/>
          <p:nvPr/>
        </p:nvSpPr>
        <p:spPr>
          <a:xfrm>
            <a:off x="1095428" y="3857966"/>
            <a:ext cx="2056271" cy="137159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EC56C1-4521-0143-92D5-ACC95296517C}"/>
                  </a:ext>
                </a:extLst>
              </p:cNvPr>
              <p:cNvSpPr txBox="1"/>
              <p:nvPr/>
            </p:nvSpPr>
            <p:spPr>
              <a:xfrm>
                <a:off x="1844777" y="4252809"/>
                <a:ext cx="507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EC56C1-4521-0143-92D5-ACC952965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777" y="4252809"/>
                <a:ext cx="507786" cy="553998"/>
              </a:xfrm>
              <a:prstGeom prst="rect">
                <a:avLst/>
              </a:prstGeom>
              <a:blipFill>
                <a:blip r:embed="rId3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E0D75D-ECED-0544-B3F0-DC5A0A32518B}"/>
                  </a:ext>
                </a:extLst>
              </p:cNvPr>
              <p:cNvSpPr txBox="1"/>
              <p:nvPr/>
            </p:nvSpPr>
            <p:spPr>
              <a:xfrm>
                <a:off x="1397883" y="5385952"/>
                <a:ext cx="14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768</m:t>
                      </m:r>
                      <m:r>
                        <a:rPr kumimoji="1" lang="ko-KR" alt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3488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E0D75D-ECED-0544-B3F0-DC5A0A32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83" y="5385952"/>
                <a:ext cx="145135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A9D43BE-B9EA-1C43-ADD4-06799C39FB9D}"/>
              </a:ext>
            </a:extLst>
          </p:cNvPr>
          <p:cNvSpPr/>
          <p:nvPr/>
        </p:nvSpPr>
        <p:spPr>
          <a:xfrm>
            <a:off x="3901048" y="3491487"/>
            <a:ext cx="507035" cy="205624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543C9B-3FB2-EC46-B57B-351D9E462ED2}"/>
                  </a:ext>
                </a:extLst>
              </p:cNvPr>
              <p:cNvSpPr txBox="1"/>
              <p:nvPr/>
            </p:nvSpPr>
            <p:spPr>
              <a:xfrm>
                <a:off x="3964657" y="4163459"/>
                <a:ext cx="336784" cy="356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543C9B-3FB2-EC46-B57B-351D9E46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57" y="4163459"/>
                <a:ext cx="336784" cy="356150"/>
              </a:xfrm>
              <a:prstGeom prst="rect">
                <a:avLst/>
              </a:prstGeom>
              <a:blipFill>
                <a:blip r:embed="rId5"/>
                <a:stretch>
                  <a:fillRect l="-7407" r="-25926" b="-586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9B0C8-7A63-AA45-B236-5A6A90C8564A}"/>
                  </a:ext>
                </a:extLst>
              </p:cNvPr>
              <p:cNvSpPr txBox="1"/>
              <p:nvPr/>
            </p:nvSpPr>
            <p:spPr>
              <a:xfrm>
                <a:off x="4533730" y="4242610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9B0C8-7A63-AA45-B236-5A6A90C85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730" y="4242610"/>
                <a:ext cx="55816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28B0B220-1622-9049-AA0E-B7ED90C062B1}"/>
              </a:ext>
            </a:extLst>
          </p:cNvPr>
          <p:cNvSpPr/>
          <p:nvPr/>
        </p:nvSpPr>
        <p:spPr>
          <a:xfrm>
            <a:off x="5352221" y="4373977"/>
            <a:ext cx="1487557" cy="311662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B10E1-F928-B543-BA8D-64E1A2CBAD98}"/>
                  </a:ext>
                </a:extLst>
              </p:cNvPr>
              <p:cNvSpPr txBox="1"/>
              <p:nvPr/>
            </p:nvSpPr>
            <p:spPr>
              <a:xfrm>
                <a:off x="5789443" y="4253368"/>
                <a:ext cx="6557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B10E1-F928-B543-BA8D-64E1A2CBA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43" y="4253368"/>
                <a:ext cx="655757" cy="553998"/>
              </a:xfrm>
              <a:prstGeom prst="rect">
                <a:avLst/>
              </a:prstGeom>
              <a:blipFill>
                <a:blip r:embed="rId7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BDEFD64-05B9-1645-B7EE-3767845005C1}"/>
                  </a:ext>
                </a:extLst>
              </p:cNvPr>
              <p:cNvSpPr/>
              <p:nvPr/>
            </p:nvSpPr>
            <p:spPr>
              <a:xfrm>
                <a:off x="5806847" y="4846001"/>
                <a:ext cx="565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768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BDEFD64-05B9-1645-B7EE-376784500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47" y="4846001"/>
                <a:ext cx="5657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D3EEDD2-9A74-9047-9E21-07F079D955B2}"/>
                  </a:ext>
                </a:extLst>
              </p:cNvPr>
              <p:cNvSpPr/>
              <p:nvPr/>
            </p:nvSpPr>
            <p:spPr>
              <a:xfrm>
                <a:off x="3757786" y="5692461"/>
                <a:ext cx="750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3488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D3EEDD2-9A74-9047-9E21-07F079D95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86" y="5692461"/>
                <a:ext cx="7505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A4AB015-BB2B-D14D-9604-A9234296C218}"/>
                  </a:ext>
                </a:extLst>
              </p:cNvPr>
              <p:cNvSpPr/>
              <p:nvPr/>
            </p:nvSpPr>
            <p:spPr>
              <a:xfrm>
                <a:off x="3293972" y="4319554"/>
                <a:ext cx="48603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ore-KR" altLang="en-US" sz="2500" dirty="0"/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A4AB015-BB2B-D14D-9604-A9234296C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972" y="4319554"/>
                <a:ext cx="486030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92279D-47F4-BA44-980B-8A68806F7C20}"/>
                  </a:ext>
                </a:extLst>
              </p:cNvPr>
              <p:cNvSpPr txBox="1"/>
              <p:nvPr/>
            </p:nvSpPr>
            <p:spPr>
              <a:xfrm>
                <a:off x="3549440" y="6052661"/>
                <a:ext cx="13058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:r>
                  <a:rPr kumimoji="1" lang="en-US" altLang="ko-Kore-KR" dirty="0"/>
                  <a:t>Weight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altLang="ko-Kore-KR" dirty="0"/>
                  <a:t>)</a:t>
                </a:r>
                <a:endParaRPr lang="ko-Kore-KR" altLang="en-US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92279D-47F4-BA44-980B-8A68806F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40" y="6052661"/>
                <a:ext cx="1305807" cy="646331"/>
              </a:xfrm>
              <a:prstGeom prst="rect">
                <a:avLst/>
              </a:prstGeom>
              <a:blipFill>
                <a:blip r:embed="rId11"/>
                <a:stretch>
                  <a:fillRect l="-3846" t="-3846" r="-28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B49FD85A-E319-1540-9DE3-F88A2EBFE4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3941" y="3580387"/>
            <a:ext cx="2247076" cy="2986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0541BF-1653-7D4F-A6A3-3507F9B8DD40}"/>
              </a:ext>
            </a:extLst>
          </p:cNvPr>
          <p:cNvSpPr txBox="1"/>
          <p:nvPr/>
        </p:nvSpPr>
        <p:spPr>
          <a:xfrm>
            <a:off x="8452791" y="3025029"/>
            <a:ext cx="268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Grover iteration = 1  </a:t>
            </a:r>
            <a:endParaRPr kumimoji="1" lang="ko-Kore-KR" altLang="en-US" sz="2000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4A5FF7FB-83DF-8D46-A5EB-2F912B614FD4}"/>
              </a:ext>
            </a:extLst>
          </p:cNvPr>
          <p:cNvSpPr/>
          <p:nvPr/>
        </p:nvSpPr>
        <p:spPr>
          <a:xfrm>
            <a:off x="9009927" y="6293750"/>
            <a:ext cx="1414961" cy="207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93891E-5310-6745-A1C3-BDAA46E1A081}"/>
                  </a:ext>
                </a:extLst>
              </p:cNvPr>
              <p:cNvSpPr txBox="1"/>
              <p:nvPr/>
            </p:nvSpPr>
            <p:spPr>
              <a:xfrm>
                <a:off x="7438880" y="4164422"/>
                <a:ext cx="7296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40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93891E-5310-6745-A1C3-BDAA46E1A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80" y="4164422"/>
                <a:ext cx="72968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25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B8F148-13A2-1848-BD7A-5CD39F55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Brute Force on CM</a:t>
            </a:r>
            <a:r>
              <a:rPr kumimoji="1" lang="ko-KR" altLang="en-US" dirty="0"/>
              <a:t> </a:t>
            </a:r>
            <a:r>
              <a:rPr kumimoji="1" lang="en-US" altLang="ko-KR" dirty="0"/>
              <a:t>(Butterfly Network)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79FA96-11DC-A945-8D41-CBAFF678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140253"/>
            <a:ext cx="6033732" cy="2245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4AE726-2120-C844-9739-E4E7413CD935}"/>
              </a:ext>
            </a:extLst>
          </p:cNvPr>
          <p:cNvSpPr txBox="1"/>
          <p:nvPr/>
        </p:nvSpPr>
        <p:spPr>
          <a:xfrm>
            <a:off x="2110154" y="4586362"/>
            <a:ext cx="248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-bit Vector (Weight = 2)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93A49-9E59-D64C-B1BA-86DABA81B7EB}"/>
                  </a:ext>
                </a:extLst>
              </p:cNvPr>
              <p:cNvSpPr txBox="1"/>
              <p:nvPr/>
            </p:nvSpPr>
            <p:spPr>
              <a:xfrm>
                <a:off x="509953" y="1456005"/>
                <a:ext cx="10616881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Butterfly Network(BN)</a:t>
                </a:r>
                <a:r>
                  <a:rPr kumimoji="1" lang="ko-KR" altLang="en-US" dirty="0"/>
                  <a:t>을 활용한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R" b="1" dirty="0"/>
                  <a:t>-bit Vector </a:t>
                </a:r>
                <a:r>
                  <a:rPr kumimoji="1" lang="ko-KR" altLang="en-US" b="1" dirty="0"/>
                  <a:t>설정</a:t>
                </a:r>
                <a:r>
                  <a:rPr kumimoji="1" lang="en-US" altLang="ko-KR" b="1" dirty="0"/>
                  <a:t>(Input),</a:t>
                </a:r>
                <a:r>
                  <a:rPr kumimoji="1" lang="ko-KR" altLang="en-US" b="1" dirty="0"/>
                  <a:t>  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Vector</a:t>
                </a:r>
                <a:r>
                  <a:rPr kumimoji="1" lang="ko-KR" altLang="en-US" dirty="0"/>
                  <a:t>의 </a:t>
                </a:r>
                <a:r>
                  <a:rPr kumimoji="1" lang="ko-KR" altLang="en-US" b="1" dirty="0"/>
                  <a:t>실제 </a:t>
                </a:r>
                <a:r>
                  <a:rPr kumimoji="1" lang="en-US" altLang="ko-KR" b="1" dirty="0"/>
                  <a:t>Search space</a:t>
                </a:r>
                <a:r>
                  <a:rPr kumimoji="1" lang="ko-KR" altLang="en-US" b="1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ko-KR" altLang="en-US" b="1" dirty="0"/>
                  <a:t>이 아님</a:t>
                </a:r>
                <a:endParaRPr kumimoji="1" lang="en-US" altLang="ko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이 증가할 수록 자원 소모가 </a:t>
                </a:r>
                <a:r>
                  <a:rPr kumimoji="1" lang="ko-KR" altLang="en-US" b="1" dirty="0">
                    <a:solidFill>
                      <a:srgbClr val="FF0000"/>
                    </a:solidFill>
                  </a:rPr>
                  <a:t>지수 승</a:t>
                </a:r>
                <a:r>
                  <a:rPr kumimoji="1" lang="ko-KR" altLang="en-US" dirty="0"/>
                  <a:t>으로 증가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b="1" dirty="0"/>
                  <a:t>동일한 </a:t>
                </a:r>
                <a:r>
                  <a:rPr kumimoji="1" lang="en-US" altLang="ko-KR" b="1" dirty="0"/>
                  <a:t>amplitude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위해 </a:t>
                </a:r>
                <a:r>
                  <a:rPr kumimoji="1" lang="en-US" altLang="ko-KR" b="1" dirty="0" err="1"/>
                  <a:t>CSwap</a:t>
                </a:r>
                <a:r>
                  <a:rPr kumimoji="1" lang="ko-KR" altLang="en-US" b="1" dirty="0"/>
                  <a:t>당 하나의 </a:t>
                </a:r>
                <a:r>
                  <a:rPr kumimoji="1" lang="ko-KR" altLang="en-US" b="1" dirty="0" err="1"/>
                  <a:t>큐비트</a:t>
                </a:r>
                <a:r>
                  <a:rPr kumimoji="1" lang="en-US" altLang="ko-KR" dirty="0"/>
                  <a:t>(flips)</a:t>
                </a:r>
                <a:r>
                  <a:rPr kumimoji="1" lang="ko-KR" altLang="en-US" dirty="0"/>
                  <a:t> 할당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93A49-9E59-D64C-B1BA-86DABA81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3" y="1456005"/>
                <a:ext cx="10616881" cy="4801314"/>
              </a:xfrm>
              <a:prstGeom prst="rect">
                <a:avLst/>
              </a:prstGeom>
              <a:blipFill>
                <a:blip r:embed="rId3"/>
                <a:stretch>
                  <a:fillRect l="-478" t="-792" b="-13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4626291-6535-0244-B7BB-EB3A179E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120" y="2365131"/>
            <a:ext cx="4054495" cy="34526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CBB2F9-59BB-CB43-BB0E-F1D335DF422D}"/>
              </a:ext>
            </a:extLst>
          </p:cNvPr>
          <p:cNvSpPr txBox="1"/>
          <p:nvPr/>
        </p:nvSpPr>
        <p:spPr>
          <a:xfrm>
            <a:off x="8302870" y="5888153"/>
            <a:ext cx="248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8-bit Vector (Weight = ?)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C63172D-5320-894B-9FB7-C6AC68C0E6AB}"/>
              </a:ext>
            </a:extLst>
          </p:cNvPr>
          <p:cNvSpPr/>
          <p:nvPr/>
        </p:nvSpPr>
        <p:spPr>
          <a:xfrm>
            <a:off x="1415563" y="2092568"/>
            <a:ext cx="430823" cy="1002323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A3E35-6920-1F4D-A0BA-E546A1CBD21D}"/>
              </a:ext>
            </a:extLst>
          </p:cNvPr>
          <p:cNvSpPr txBox="1"/>
          <p:nvPr/>
        </p:nvSpPr>
        <p:spPr>
          <a:xfrm>
            <a:off x="552662" y="2365131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Weight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5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body" idx="1"/>
          </p:nvPr>
        </p:nvSpPr>
        <p:spPr>
          <a:xfrm>
            <a:off x="3815451" y="2151808"/>
            <a:ext cx="7380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ko-KR" dirty="0"/>
              <a:t>코드</a:t>
            </a:r>
            <a:r>
              <a:rPr lang="ko-KR" altLang="en-US" dirty="0"/>
              <a:t> </a:t>
            </a:r>
            <a:r>
              <a:rPr lang="ko-KR" dirty="0"/>
              <a:t>기반</a:t>
            </a:r>
            <a:r>
              <a:rPr lang="ko-KR" altLang="en-US" dirty="0"/>
              <a:t> </a:t>
            </a:r>
            <a:r>
              <a:rPr lang="ko-KR" dirty="0"/>
              <a:t>암호</a:t>
            </a:r>
            <a:r>
              <a:rPr lang="ko-KR" altLang="en-US" dirty="0"/>
              <a:t> </a:t>
            </a:r>
            <a:r>
              <a:rPr lang="ko-KR" dirty="0"/>
              <a:t>분석</a:t>
            </a:r>
            <a:r>
              <a:rPr lang="ko-KR" altLang="en-US" dirty="0"/>
              <a:t> 및 양자 암호 분석</a:t>
            </a:r>
            <a:endParaRPr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3"/>
          </p:nvPr>
        </p:nvSpPr>
        <p:spPr>
          <a:xfrm>
            <a:off x="3815451" y="3986830"/>
            <a:ext cx="7380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ko-KR" altLang="en-US" dirty="0"/>
              <a:t>기 타</a:t>
            </a:r>
            <a:endParaRPr dirty="0"/>
          </a:p>
        </p:txBody>
      </p:sp>
      <p:sp>
        <p:nvSpPr>
          <p:cNvPr id="80" name="Google Shape;80;p2"/>
          <p:cNvSpPr txBox="1">
            <a:spLocks noGrp="1"/>
          </p:cNvSpPr>
          <p:nvPr>
            <p:ph type="body" idx="5"/>
          </p:nvPr>
        </p:nvSpPr>
        <p:spPr>
          <a:xfrm>
            <a:off x="3797638" y="4884234"/>
            <a:ext cx="7380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3467373" y="3790090"/>
            <a:ext cx="8036700" cy="283724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8;p2">
            <a:extLst>
              <a:ext uri="{FF2B5EF4-FFF2-40B4-BE49-F238E27FC236}">
                <a16:creationId xmlns:a16="http://schemas.microsoft.com/office/drawing/2014/main" id="{12DC6E0F-F464-1546-9E2A-6B38A5FCFE04}"/>
              </a:ext>
            </a:extLst>
          </p:cNvPr>
          <p:cNvSpPr txBox="1">
            <a:spLocks/>
          </p:cNvSpPr>
          <p:nvPr/>
        </p:nvSpPr>
        <p:spPr>
          <a:xfrm>
            <a:off x="3797638" y="3070989"/>
            <a:ext cx="7380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None/>
              <a:defRPr sz="2800" b="0" kern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" altLang="ko-KR"/>
              <a:t>Q-Lib</a:t>
            </a:r>
            <a:endParaRPr lang="en" dirty="0"/>
          </a:p>
        </p:txBody>
      </p:sp>
      <p:sp>
        <p:nvSpPr>
          <p:cNvPr id="13" name="Google Shape;76;p2">
            <a:extLst>
              <a:ext uri="{FF2B5EF4-FFF2-40B4-BE49-F238E27FC236}">
                <a16:creationId xmlns:a16="http://schemas.microsoft.com/office/drawing/2014/main" id="{EEA3A9B8-54E9-1E40-95C8-3F2334C54D94}"/>
              </a:ext>
            </a:extLst>
          </p:cNvPr>
          <p:cNvSpPr txBox="1">
            <a:spLocks/>
          </p:cNvSpPr>
          <p:nvPr/>
        </p:nvSpPr>
        <p:spPr>
          <a:xfrm>
            <a:off x="3795573" y="1237135"/>
            <a:ext cx="7380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None/>
              <a:defRPr sz="2800" b="0" kern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B8F148-13A2-1848-BD7A-5CD39F55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Brute Force on CM</a:t>
            </a:r>
            <a:r>
              <a:rPr kumimoji="1" lang="ko-KR" altLang="en-US" dirty="0"/>
              <a:t> </a:t>
            </a:r>
            <a:r>
              <a:rPr kumimoji="1" lang="en-US" altLang="ko-KR" dirty="0"/>
              <a:t>(Butterfly Network)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C741E-4FD9-3C4D-9258-762086600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27" y="1930761"/>
            <a:ext cx="2364833" cy="2001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730435-2586-3948-AE4C-F326C9ED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1" y="1879245"/>
            <a:ext cx="4540616" cy="3297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7C43F4-C97F-0C4D-A104-7B9B698841AA}"/>
                  </a:ext>
                </a:extLst>
              </p:cNvPr>
              <p:cNvSpPr/>
              <p:nvPr/>
            </p:nvSpPr>
            <p:spPr>
              <a:xfrm>
                <a:off x="1259140" y="5253947"/>
                <a:ext cx="2152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ore-KR" b="1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Depth</a:t>
                </a:r>
                <a:r>
                  <a:rPr kumimoji="1" lang="en-US" altLang="ko-Kore-KR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ore-K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 </m:t>
                    </m:r>
                    <m:r>
                      <a:rPr kumimoji="1" lang="en-US" altLang="ko-Kore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ore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(3488)</m:t>
                    </m:r>
                  </m:oMath>
                </a14:m>
                <a:endParaRPr lang="ko-Kore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B7C43F4-C97F-0C4D-A104-7B9B69884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40" y="5253947"/>
                <a:ext cx="2152897" cy="369332"/>
              </a:xfrm>
              <a:prstGeom prst="rect">
                <a:avLst/>
              </a:prstGeom>
              <a:blipFill>
                <a:blip r:embed="rId4"/>
                <a:stretch>
                  <a:fillRect l="-2353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6C44FB-7FF4-BF49-8073-0E1E8F9BD5DA}"/>
                  </a:ext>
                </a:extLst>
              </p:cNvPr>
              <p:cNvSpPr txBox="1"/>
              <p:nvPr/>
            </p:nvSpPr>
            <p:spPr>
              <a:xfrm>
                <a:off x="1242202" y="5623279"/>
                <a:ext cx="3373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solidFill>
                      <a:schemeClr val="accent1"/>
                    </a:solidFill>
                  </a:rPr>
                  <a:t>CNOT gate </a:t>
                </a:r>
                <a:r>
                  <a:rPr kumimoji="1" lang="en-US" altLang="ko-Kore-KR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ko-KR" altLang="en-US" dirty="0">
                    <a:solidFill>
                      <a:schemeClr val="accent1"/>
                    </a:solidFill>
                  </a:rPr>
                  <a:t>의 </a:t>
                </a:r>
                <a:r>
                  <a:rPr kumimoji="1" lang="en-US" altLang="ko-Kore-KR" dirty="0">
                    <a:solidFill>
                      <a:schemeClr val="accent1"/>
                    </a:solidFill>
                  </a:rPr>
                  <a:t>hamming weight</a:t>
                </a:r>
                <a:endParaRPr kumimoji="1" lang="ko-Kore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6C44FB-7FF4-BF49-8073-0E1E8F9B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02" y="5623279"/>
                <a:ext cx="3373296" cy="369332"/>
              </a:xfrm>
              <a:prstGeom prst="rect">
                <a:avLst/>
              </a:prstGeom>
              <a:blipFill>
                <a:blip r:embed="rId5"/>
                <a:stretch>
                  <a:fillRect l="-1498" t="-10000" r="-749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8117A46-03DD-244D-A671-F37A307F435A}"/>
              </a:ext>
            </a:extLst>
          </p:cNvPr>
          <p:cNvSpPr/>
          <p:nvPr/>
        </p:nvSpPr>
        <p:spPr>
          <a:xfrm>
            <a:off x="1611811" y="1949582"/>
            <a:ext cx="278821" cy="1277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E89C3-DB11-4344-B368-86E3B336CEDC}"/>
              </a:ext>
            </a:extLst>
          </p:cNvPr>
          <p:cNvSpPr txBox="1"/>
          <p:nvPr/>
        </p:nvSpPr>
        <p:spPr>
          <a:xfrm>
            <a:off x="1033717" y="147474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BN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b="1" dirty="0">
                <a:solidFill>
                  <a:srgbClr val="FF0000"/>
                </a:solidFill>
              </a:rPr>
              <a:t> 변경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0EEA38-DAFC-1641-919F-661E207FD826}"/>
                  </a:ext>
                </a:extLst>
              </p:cNvPr>
              <p:cNvSpPr txBox="1"/>
              <p:nvPr/>
            </p:nvSpPr>
            <p:spPr>
              <a:xfrm>
                <a:off x="5458566" y="1456997"/>
                <a:ext cx="6490099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0" lvl="8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Grover iteration =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ore-KR" sz="1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Search space </a:t>
                </a:r>
                <a:r>
                  <a:rPr kumimoji="1" lang="ko-KR" altLang="en-US" dirty="0"/>
                  <a:t>변경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en-US" altLang="ko-Kore-KR" b="1" dirty="0"/>
                  <a:t>Grover iteration</a:t>
                </a:r>
                <a:r>
                  <a:rPr kumimoji="1" lang="ko-KR" altLang="en-US" b="1" dirty="0"/>
                  <a:t> 획기적으로 감소 </a:t>
                </a:r>
                <a:endParaRPr kumimoji="1" lang="en-US" altLang="ko-Kore-KR" b="1" dirty="0"/>
              </a:p>
              <a:p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0EEA38-DAFC-1641-919F-661E207FD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66" y="1456997"/>
                <a:ext cx="6490099" cy="3600986"/>
              </a:xfrm>
              <a:prstGeom prst="rect">
                <a:avLst/>
              </a:prstGeom>
              <a:blipFill>
                <a:blip r:embed="rId6"/>
                <a:stretch>
                  <a:fillRect l="-586" t="-7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F9E1DE8-2B68-FE45-BD6A-D4EF37A42296}"/>
              </a:ext>
            </a:extLst>
          </p:cNvPr>
          <p:cNvSpPr/>
          <p:nvPr/>
        </p:nvSpPr>
        <p:spPr>
          <a:xfrm>
            <a:off x="3612595" y="1879245"/>
            <a:ext cx="967735" cy="1450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E1BB0-E7B0-2244-9E8F-4718B4800DCF}"/>
              </a:ext>
            </a:extLst>
          </p:cNvPr>
          <p:cNvSpPr txBox="1"/>
          <p:nvPr/>
        </p:nvSpPr>
        <p:spPr>
          <a:xfrm>
            <a:off x="3933204" y="148138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필요 </a:t>
            </a:r>
            <a:r>
              <a:rPr kumimoji="1" lang="en-US" altLang="ko-KR" b="1" dirty="0">
                <a:solidFill>
                  <a:srgbClr val="FF0000"/>
                </a:solidFill>
              </a:rPr>
              <a:t>X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QC — Grover&amp;#39;s algorithm. Quantum algorithms involves a lot of… | by  Jonathan Hui | Medium">
            <a:extLst>
              <a:ext uri="{FF2B5EF4-FFF2-40B4-BE49-F238E27FC236}">
                <a16:creationId xmlns:a16="http://schemas.microsoft.com/office/drawing/2014/main" id="{7615607E-21B4-2E44-AE2F-8AE6F63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22" y="4640557"/>
            <a:ext cx="6213140" cy="22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84E72-2B7D-434B-85CF-BF892C8C5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443" y="1125144"/>
            <a:ext cx="2932807" cy="3155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3FBEC07-1E69-8B4F-B077-EC7DFC9696B5}"/>
              </a:ext>
            </a:extLst>
          </p:cNvPr>
          <p:cNvSpPr/>
          <p:nvPr/>
        </p:nvSpPr>
        <p:spPr>
          <a:xfrm>
            <a:off x="9509696" y="3667351"/>
            <a:ext cx="1168252" cy="2392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FC126DB-5F3F-2E4C-B86C-6E0C2DE9EAF6}"/>
              </a:ext>
            </a:extLst>
          </p:cNvPr>
          <p:cNvCxnSpPr>
            <a:cxnSpLocks/>
          </p:cNvCxnSpPr>
          <p:nvPr/>
        </p:nvCxnSpPr>
        <p:spPr>
          <a:xfrm>
            <a:off x="5229972" y="1161480"/>
            <a:ext cx="16565" cy="543755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64fb81a8_0_1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dirty="0" err="1"/>
              <a:t>Information</a:t>
            </a:r>
            <a:r>
              <a:rPr lang="ko-KR" dirty="0"/>
              <a:t> </a:t>
            </a:r>
            <a:r>
              <a:rPr lang="ko-KR" dirty="0" err="1"/>
              <a:t>Set</a:t>
            </a:r>
            <a:r>
              <a:rPr lang="ko-KR" dirty="0"/>
              <a:t> </a:t>
            </a:r>
            <a:r>
              <a:rPr lang="ko-KR" dirty="0" err="1"/>
              <a:t>Decoding</a:t>
            </a:r>
            <a:r>
              <a:rPr lang="ko-KR" dirty="0"/>
              <a:t> (ISD)</a:t>
            </a:r>
            <a:endParaRPr dirty="0"/>
          </a:p>
        </p:txBody>
      </p:sp>
      <p:sp>
        <p:nvSpPr>
          <p:cNvPr id="87" name="Google Shape;87;ge264fb81a8_0_15"/>
          <p:cNvSpPr txBox="1"/>
          <p:nvPr/>
        </p:nvSpPr>
        <p:spPr>
          <a:xfrm>
            <a:off x="688750" y="1291450"/>
            <a:ext cx="954166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b="1" dirty="0">
                <a:solidFill>
                  <a:schemeClr val="dk1"/>
                </a:solidFill>
              </a:rPr>
              <a:t>코드기반암호에</a:t>
            </a:r>
            <a:r>
              <a:rPr lang="ko-KR" sz="2000" dirty="0">
                <a:solidFill>
                  <a:schemeClr val="dk1"/>
                </a:solidFill>
              </a:rPr>
              <a:t> </a:t>
            </a:r>
            <a:r>
              <a:rPr lang="ko-KR" sz="2000" b="1" dirty="0">
                <a:solidFill>
                  <a:schemeClr val="dk1"/>
                </a:solidFill>
              </a:rPr>
              <a:t>대한</a:t>
            </a:r>
            <a:r>
              <a:rPr lang="ko-KR" sz="2000" dirty="0">
                <a:solidFill>
                  <a:schemeClr val="dk1"/>
                </a:solidFill>
              </a:rPr>
              <a:t> </a:t>
            </a:r>
            <a:r>
              <a:rPr lang="ko-KR" sz="2000" b="1" dirty="0">
                <a:solidFill>
                  <a:schemeClr val="dk1"/>
                </a:solidFill>
              </a:rPr>
              <a:t>가장 효율적인 공격 알고리즘</a:t>
            </a:r>
            <a:endParaRPr lang="en-US" altLang="ko-KR" sz="2000" b="1" dirty="0">
              <a:solidFill>
                <a:schemeClr val="dk1"/>
              </a:solidFill>
            </a:endParaRPr>
          </a:p>
          <a:p>
            <a:pPr marL="558800" lvl="1">
              <a:buClr>
                <a:schemeClr val="dk1"/>
              </a:buClr>
              <a:buSzPts val="2000"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88" name="Google Shape;88;ge264fb81a8_0_15"/>
          <p:cNvSpPr txBox="1"/>
          <p:nvPr/>
        </p:nvSpPr>
        <p:spPr>
          <a:xfrm>
            <a:off x="1325147" y="1899545"/>
            <a:ext cx="274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FF0000"/>
                </a:solidFill>
              </a:rPr>
              <a:t>Challenge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89" name="Google Shape;89;ge264fb81a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94" y="2473881"/>
            <a:ext cx="1953225" cy="4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FC7A5CE6-4165-5A42-A736-0ED46E1C7B13}"/>
              </a:ext>
            </a:extLst>
          </p:cNvPr>
          <p:cNvSpPr/>
          <p:nvPr/>
        </p:nvSpPr>
        <p:spPr>
          <a:xfrm>
            <a:off x="1490247" y="3765808"/>
            <a:ext cx="2056271" cy="137159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ACE72C-399E-C44C-8C5A-589EB87C94F0}"/>
                  </a:ext>
                </a:extLst>
              </p:cNvPr>
              <p:cNvSpPr txBox="1"/>
              <p:nvPr/>
            </p:nvSpPr>
            <p:spPr>
              <a:xfrm>
                <a:off x="2239596" y="4160651"/>
                <a:ext cx="507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ACE72C-399E-C44C-8C5A-589EB87C9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96" y="4160651"/>
                <a:ext cx="507786" cy="553998"/>
              </a:xfrm>
              <a:prstGeom prst="rect">
                <a:avLst/>
              </a:prstGeom>
              <a:blipFill>
                <a:blip r:embed="rId4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5312C-DE8B-4543-A6C3-AAAAB3196B6D}"/>
                  </a:ext>
                </a:extLst>
              </p:cNvPr>
              <p:cNvSpPr txBox="1"/>
              <p:nvPr/>
            </p:nvSpPr>
            <p:spPr>
              <a:xfrm>
                <a:off x="1792702" y="5293794"/>
                <a:ext cx="14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768</m:t>
                      </m:r>
                      <m:r>
                        <a:rPr kumimoji="1" lang="ko-KR" alt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3488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5312C-DE8B-4543-A6C3-AAAAB319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02" y="5293794"/>
                <a:ext cx="145135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3A89EAC5-08F3-A142-9419-BE5B42EA50B3}"/>
              </a:ext>
            </a:extLst>
          </p:cNvPr>
          <p:cNvSpPr/>
          <p:nvPr/>
        </p:nvSpPr>
        <p:spPr>
          <a:xfrm>
            <a:off x="4295867" y="3399329"/>
            <a:ext cx="507035" cy="205624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72A7FF-874F-674C-B6DE-3EEF24C163AF}"/>
                  </a:ext>
                </a:extLst>
              </p:cNvPr>
              <p:cNvSpPr txBox="1"/>
              <p:nvPr/>
            </p:nvSpPr>
            <p:spPr>
              <a:xfrm>
                <a:off x="4359476" y="4071301"/>
                <a:ext cx="336784" cy="356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72A7FF-874F-674C-B6DE-3EEF24C16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476" y="4071301"/>
                <a:ext cx="336784" cy="356150"/>
              </a:xfrm>
              <a:prstGeom prst="rect">
                <a:avLst/>
              </a:prstGeom>
              <a:blipFill>
                <a:blip r:embed="rId6"/>
                <a:stretch>
                  <a:fillRect l="-7407" r="-25926" b="-586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15702B-A75E-0447-B1CB-9C944FB1D798}"/>
                  </a:ext>
                </a:extLst>
              </p:cNvPr>
              <p:cNvSpPr txBox="1"/>
              <p:nvPr/>
            </p:nvSpPr>
            <p:spPr>
              <a:xfrm>
                <a:off x="4928549" y="4150452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15702B-A75E-0447-B1CB-9C944FB1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549" y="4150452"/>
                <a:ext cx="55816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B80F42F9-4040-D04B-84E5-9B752C83EADD}"/>
              </a:ext>
            </a:extLst>
          </p:cNvPr>
          <p:cNvSpPr/>
          <p:nvPr/>
        </p:nvSpPr>
        <p:spPr>
          <a:xfrm>
            <a:off x="5747040" y="4281819"/>
            <a:ext cx="1487557" cy="311662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50F7C-7827-8244-BABA-ACADFBA9B72D}"/>
                  </a:ext>
                </a:extLst>
              </p:cNvPr>
              <p:cNvSpPr txBox="1"/>
              <p:nvPr/>
            </p:nvSpPr>
            <p:spPr>
              <a:xfrm>
                <a:off x="6184262" y="4161210"/>
                <a:ext cx="6557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50F7C-7827-8244-BABA-ACADFBA9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262" y="4161210"/>
                <a:ext cx="655757" cy="553998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2C229F-9194-E948-8D73-6E78FCA2A0C0}"/>
                  </a:ext>
                </a:extLst>
              </p:cNvPr>
              <p:cNvSpPr/>
              <p:nvPr/>
            </p:nvSpPr>
            <p:spPr>
              <a:xfrm>
                <a:off x="6201666" y="4753843"/>
                <a:ext cx="565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768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2C229F-9194-E948-8D73-6E78FCA2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666" y="4753843"/>
                <a:ext cx="5657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9C68487-BC44-2C41-8E1F-20E28D306C49}"/>
                  </a:ext>
                </a:extLst>
              </p:cNvPr>
              <p:cNvSpPr/>
              <p:nvPr/>
            </p:nvSpPr>
            <p:spPr>
              <a:xfrm>
                <a:off x="4152605" y="5600303"/>
                <a:ext cx="750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3488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9C68487-BC44-2C41-8E1F-20E28D306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605" y="5600303"/>
                <a:ext cx="7505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A58A700-6B2A-1A43-9D41-D5D7C61D7487}"/>
                  </a:ext>
                </a:extLst>
              </p:cNvPr>
              <p:cNvSpPr/>
              <p:nvPr/>
            </p:nvSpPr>
            <p:spPr>
              <a:xfrm>
                <a:off x="3688791" y="4227396"/>
                <a:ext cx="48603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ore-KR" altLang="en-US" sz="2500" dirty="0"/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A58A700-6B2A-1A43-9D41-D5D7C61D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791" y="4227396"/>
                <a:ext cx="48603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CF57C-D63D-5B43-945A-FAAEF480DA00}"/>
                  </a:ext>
                </a:extLst>
              </p:cNvPr>
              <p:cNvSpPr txBox="1"/>
              <p:nvPr/>
            </p:nvSpPr>
            <p:spPr>
              <a:xfrm>
                <a:off x="3944259" y="5960503"/>
                <a:ext cx="13058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:r>
                  <a:rPr kumimoji="1" lang="en-US" altLang="ko-Kore-KR" dirty="0"/>
                  <a:t>Weight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altLang="ko-Kore-KR" dirty="0"/>
                  <a:t>)</a:t>
                </a:r>
                <a:endParaRPr lang="ko-Kore-KR" altLang="en-US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CF57C-D63D-5B43-945A-FAAEF480D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59" y="5960503"/>
                <a:ext cx="1305807" cy="646331"/>
              </a:xfrm>
              <a:prstGeom prst="rect">
                <a:avLst/>
              </a:prstGeom>
              <a:blipFill>
                <a:blip r:embed="rId12"/>
                <a:stretch>
                  <a:fillRect l="-3846" t="-3846" r="-28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8D5B0D-8B44-FB4B-9906-5D420871A70E}"/>
              </a:ext>
            </a:extLst>
          </p:cNvPr>
          <p:cNvSpPr txBox="1"/>
          <p:nvPr/>
        </p:nvSpPr>
        <p:spPr>
          <a:xfrm>
            <a:off x="3620395" y="2606265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,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D33B0-DC4F-5140-B48A-F4FA8E060A31}"/>
              </a:ext>
            </a:extLst>
          </p:cNvPr>
          <p:cNvSpPr txBox="1"/>
          <p:nvPr/>
        </p:nvSpPr>
        <p:spPr>
          <a:xfrm>
            <a:off x="3978909" y="2456579"/>
            <a:ext cx="804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Low Weight Codeword Problem</a:t>
            </a:r>
          </a:p>
        </p:txBody>
      </p:sp>
    </p:spTree>
    <p:extLst>
      <p:ext uri="{BB962C8B-B14F-4D97-AF65-F5344CB8AC3E}">
        <p14:creationId xmlns:p14="http://schemas.microsoft.com/office/powerpoint/2010/main" val="171851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64fb81a8_0_1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dirty="0" err="1"/>
              <a:t>Information</a:t>
            </a:r>
            <a:r>
              <a:rPr lang="ko-KR" dirty="0"/>
              <a:t> </a:t>
            </a:r>
            <a:r>
              <a:rPr lang="ko-KR" dirty="0" err="1"/>
              <a:t>Set</a:t>
            </a:r>
            <a:r>
              <a:rPr lang="ko-KR" dirty="0"/>
              <a:t> </a:t>
            </a:r>
            <a:r>
              <a:rPr lang="ko-KR" dirty="0" err="1"/>
              <a:t>Decoding</a:t>
            </a:r>
            <a:r>
              <a:rPr lang="ko-KR" dirty="0"/>
              <a:t> (ISD)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ge264fb81a8_0_15"/>
              <p:cNvSpPr txBox="1"/>
              <p:nvPr/>
            </p:nvSpPr>
            <p:spPr>
              <a:xfrm>
                <a:off x="597310" y="1328026"/>
                <a:ext cx="11594690" cy="4508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" sz="2000" dirty="0">
                    <a:solidFill>
                      <a:schemeClr val="dk1"/>
                    </a:solidFill>
                  </a:rPr>
                  <a:t>Codeword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 sz="2000" dirty="0">
                    <a:solidFill>
                      <a:schemeClr val="dk1"/>
                    </a:solidFill>
                  </a:rPr>
                  <a:t>의 크기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ore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에 비해 </a:t>
                </a:r>
                <a:r>
                  <a:rPr lang="en-US" altLang="ko-KR" sz="2000" b="1" dirty="0">
                    <a:solidFill>
                      <a:schemeClr val="dk1"/>
                    </a:solidFill>
                  </a:rPr>
                  <a:t>Weight(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ko-KR" sz="2000" b="1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000" b="1" dirty="0">
                    <a:solidFill>
                      <a:schemeClr val="dk1"/>
                    </a:solidFill>
                  </a:rPr>
                  <a:t>가 매우 작다는 것을 반대로 이용</a:t>
                </a:r>
                <a:endParaRPr lang="en-US" altLang="ko-KR" sz="2000" b="1" dirty="0">
                  <a:solidFill>
                    <a:schemeClr val="dk1"/>
                  </a:solidFill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dk1"/>
                  </a:solidFill>
                </a:endParaRPr>
              </a:p>
              <a:p>
                <a:pPr marL="901700" lvl="1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dk1"/>
                    </a:solidFill>
                  </a:rPr>
                  <a:t>Classic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2000" dirty="0" err="1">
                    <a:solidFill>
                      <a:schemeClr val="dk1"/>
                    </a:solidFill>
                  </a:rPr>
                  <a:t>McEliece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  </a:t>
                </a:r>
                <a:r>
                  <a:rPr lang="en-US" altLang="ko-KR" sz="2000" dirty="0">
                    <a:solidFill>
                      <a:schemeClr val="dk1"/>
                    </a:solidFill>
                    <a:sym typeface="Wingdings" pitchFamily="2" charset="2"/>
                  </a:rPr>
                  <a:t></a:t>
                </a:r>
                <a:r>
                  <a:rPr lang="ko-KR" altLang="en-US" sz="2000" dirty="0">
                    <a:solidFill>
                      <a:schemeClr val="dk1"/>
                    </a:solidFill>
                    <a:sym typeface="Wingdings" pitchFamily="2" charset="2"/>
                  </a:rPr>
                  <a:t>  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3488(</a:t>
                </a:r>
                <a14:m>
                  <m:oMath xmlns:m="http://schemas.openxmlformats.org/officeDocument/2006/math">
                    <m:r>
                      <a:rPr lang="en" altLang="ko-Kore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개 중 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64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개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만이 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1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 </a:t>
                </a:r>
                <a:endParaRPr lang="en-US" altLang="ko-KR" sz="2000" dirty="0">
                  <a:solidFill>
                    <a:schemeClr val="dk1"/>
                  </a:solidFill>
                </a:endParaRPr>
              </a:p>
              <a:p>
                <a:pPr marL="901700" lvl="1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dk1"/>
                  </a:solidFill>
                </a:endParaRPr>
              </a:p>
              <a:p>
                <a:pPr marL="901700" lvl="1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dk1"/>
                  </a:solidFill>
                </a:endParaRPr>
              </a:p>
              <a:p>
                <a:pPr marL="44450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chemeClr val="dk1"/>
                    </a:solidFill>
                  </a:rPr>
                  <a:t>공격자가 </a:t>
                </a:r>
                <a14:m>
                  <m:oMath xmlns:m="http://schemas.openxmlformats.org/officeDocument/2006/math">
                    <m:r>
                      <a:rPr lang="en" altLang="ko-Kore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ko-Kore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schemeClr val="dk1"/>
                    </a:solidFill>
                  </a:rPr>
                  <a:t>개 중 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ore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000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개를 </a:t>
                </a:r>
                <a:r>
                  <a:rPr lang="ko-KR" altLang="en-US" sz="2000" b="1" dirty="0">
                    <a:solidFill>
                      <a:schemeClr val="accent1"/>
                    </a:solidFill>
                  </a:rPr>
                  <a:t>랜덤으로 선택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하였을 때</a:t>
                </a:r>
                <a:r>
                  <a:rPr lang="en-US" altLang="ko-KR" sz="2000" dirty="0">
                    <a:solidFill>
                      <a:schemeClr val="dk1"/>
                    </a:solidFill>
                  </a:rPr>
                  <a:t>,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 모두</a:t>
                </a:r>
                <a:r>
                  <a:rPr lang="ko-KR" altLang="en-US" sz="2000" b="1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b="1" dirty="0">
                    <a:solidFill>
                      <a:srgbClr val="FF0000"/>
                    </a:solidFill>
                  </a:rPr>
                  <a:t>가 아닌 곳</a:t>
                </a:r>
                <a:r>
                  <a:rPr lang="ko-KR" altLang="en-US" sz="2000" dirty="0">
                    <a:solidFill>
                      <a:schemeClr val="dk1"/>
                    </a:solidFill>
                  </a:rPr>
                  <a:t>을 선택할 확률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0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87" name="Google Shape;87;ge264fb81a8_0_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0" y="1328026"/>
                <a:ext cx="11594690" cy="45088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7CCF2F92-ED4D-0749-A2BE-AB7EBC41663C}"/>
              </a:ext>
            </a:extLst>
          </p:cNvPr>
          <p:cNvSpPr/>
          <p:nvPr/>
        </p:nvSpPr>
        <p:spPr>
          <a:xfrm>
            <a:off x="1394083" y="4006190"/>
            <a:ext cx="2056271" cy="137159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5A37D-E3B8-FB49-B21B-7A887512133D}"/>
                  </a:ext>
                </a:extLst>
              </p:cNvPr>
              <p:cNvSpPr txBox="1"/>
              <p:nvPr/>
            </p:nvSpPr>
            <p:spPr>
              <a:xfrm>
                <a:off x="2143432" y="4401033"/>
                <a:ext cx="507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5A37D-E3B8-FB49-B21B-7A887512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32" y="4401033"/>
                <a:ext cx="507786" cy="553998"/>
              </a:xfrm>
              <a:prstGeom prst="rect">
                <a:avLst/>
              </a:prstGeom>
              <a:blipFill>
                <a:blip r:embed="rId4"/>
                <a:stretch>
                  <a:fillRect l="-2439" r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6D75B6-DC54-964D-978B-DB254DC4818A}"/>
                  </a:ext>
                </a:extLst>
              </p:cNvPr>
              <p:cNvSpPr txBox="1"/>
              <p:nvPr/>
            </p:nvSpPr>
            <p:spPr>
              <a:xfrm>
                <a:off x="1696538" y="5488456"/>
                <a:ext cx="14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768</m:t>
                      </m:r>
                      <m:r>
                        <a:rPr kumimoji="1" lang="ko-KR" alt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3488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6D75B6-DC54-964D-978B-DB254DC4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538" y="5488456"/>
                <a:ext cx="145135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866ADF41-546E-814C-9823-2D4117C2FA95}"/>
              </a:ext>
            </a:extLst>
          </p:cNvPr>
          <p:cNvSpPr/>
          <p:nvPr/>
        </p:nvSpPr>
        <p:spPr>
          <a:xfrm>
            <a:off x="4199703" y="3639711"/>
            <a:ext cx="507035" cy="205624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C8F137-0F25-0F47-BA56-0966F367BEF9}"/>
                  </a:ext>
                </a:extLst>
              </p:cNvPr>
              <p:cNvSpPr txBox="1"/>
              <p:nvPr/>
            </p:nvSpPr>
            <p:spPr>
              <a:xfrm>
                <a:off x="4832385" y="4390834"/>
                <a:ext cx="558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C8F137-0F25-0F47-BA56-0966F367B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85" y="4390834"/>
                <a:ext cx="55816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5416F5AD-EB6B-B841-B7DC-9D3718F6C558}"/>
              </a:ext>
            </a:extLst>
          </p:cNvPr>
          <p:cNvSpPr/>
          <p:nvPr/>
        </p:nvSpPr>
        <p:spPr>
          <a:xfrm>
            <a:off x="5650876" y="4522201"/>
            <a:ext cx="1487557" cy="311662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607337-F108-9D41-8D6F-08580497BDF6}"/>
                  </a:ext>
                </a:extLst>
              </p:cNvPr>
              <p:cNvSpPr txBox="1"/>
              <p:nvPr/>
            </p:nvSpPr>
            <p:spPr>
              <a:xfrm>
                <a:off x="6088098" y="4401592"/>
                <a:ext cx="6557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607337-F108-9D41-8D6F-08580497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98" y="4401592"/>
                <a:ext cx="655757" cy="553998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EABA674-87BF-8D4F-BA3A-ED8D0027E8A5}"/>
                  </a:ext>
                </a:extLst>
              </p:cNvPr>
              <p:cNvSpPr/>
              <p:nvPr/>
            </p:nvSpPr>
            <p:spPr>
              <a:xfrm>
                <a:off x="6105502" y="4994225"/>
                <a:ext cx="5657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768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EABA674-87BF-8D4F-BA3A-ED8D0027E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502" y="4994225"/>
                <a:ext cx="5657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DDF2BAD-DE00-914A-93DA-A1C72FF0E406}"/>
                  </a:ext>
                </a:extLst>
              </p:cNvPr>
              <p:cNvSpPr/>
              <p:nvPr/>
            </p:nvSpPr>
            <p:spPr>
              <a:xfrm>
                <a:off x="4056441" y="5785821"/>
                <a:ext cx="7505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3488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DDF2BAD-DE00-914A-93DA-A1C72FF0E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441" y="5785821"/>
                <a:ext cx="7505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87F001A-9DA1-0A43-867A-7A62B3C13390}"/>
                  </a:ext>
                </a:extLst>
              </p:cNvPr>
              <p:cNvSpPr/>
              <p:nvPr/>
            </p:nvSpPr>
            <p:spPr>
              <a:xfrm>
                <a:off x="3592627" y="4467778"/>
                <a:ext cx="48603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ore-KR" altLang="en-US" sz="25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87F001A-9DA1-0A43-867A-7A62B3C13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627" y="4467778"/>
                <a:ext cx="486030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4D09D0-5178-D946-A8E3-7F5B29C687A8}"/>
                  </a:ext>
                </a:extLst>
              </p:cNvPr>
              <p:cNvSpPr txBox="1"/>
              <p:nvPr/>
            </p:nvSpPr>
            <p:spPr>
              <a:xfrm>
                <a:off x="3835642" y="6021119"/>
                <a:ext cx="1305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:r>
                  <a:rPr kumimoji="1" lang="en-US" altLang="ko-Kore-KR" dirty="0"/>
                  <a:t>Weight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altLang="ko-Kore-KR" dirty="0"/>
                  <a:t>)</a:t>
                </a:r>
                <a:endParaRPr lang="ko-Kore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4D09D0-5178-D946-A8E3-7F5B29C6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42" y="6021119"/>
                <a:ext cx="1305807" cy="646331"/>
              </a:xfrm>
              <a:prstGeom prst="rect">
                <a:avLst/>
              </a:prstGeom>
              <a:blipFill>
                <a:blip r:embed="rId11"/>
                <a:stretch>
                  <a:fillRect l="-2885" t="-5769" r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D80A843-4485-D041-A991-D0CE43C6C328}"/>
              </a:ext>
            </a:extLst>
          </p:cNvPr>
          <p:cNvSpPr txBox="1"/>
          <p:nvPr/>
        </p:nvSpPr>
        <p:spPr>
          <a:xfrm>
            <a:off x="4312111" y="4423682"/>
            <a:ext cx="276038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4D4C22-4E7A-0344-A829-54676C43B62D}"/>
              </a:ext>
            </a:extLst>
          </p:cNvPr>
          <p:cNvSpPr txBox="1"/>
          <p:nvPr/>
        </p:nvSpPr>
        <p:spPr>
          <a:xfrm>
            <a:off x="4333661" y="5050807"/>
            <a:ext cx="276038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F96BFC-150E-F242-80C1-A478E7C9A13C}"/>
              </a:ext>
            </a:extLst>
          </p:cNvPr>
          <p:cNvSpPr txBox="1"/>
          <p:nvPr/>
        </p:nvSpPr>
        <p:spPr>
          <a:xfrm>
            <a:off x="4307125" y="3773372"/>
            <a:ext cx="276038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BC27DA88-39A9-A84A-8EE0-7605EE3B2AAD}"/>
              </a:ext>
            </a:extLst>
          </p:cNvPr>
          <p:cNvSpPr/>
          <p:nvPr/>
        </p:nvSpPr>
        <p:spPr>
          <a:xfrm rot="5400000">
            <a:off x="2338297" y="3316257"/>
            <a:ext cx="112836" cy="1215077"/>
          </a:xfrm>
          <a:prstGeom prst="leftBracket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D86B42E-AB77-6044-BC5D-264B02A8F022}"/>
              </a:ext>
            </a:extLst>
          </p:cNvPr>
          <p:cNvCxnSpPr>
            <a:cxnSpLocks/>
          </p:cNvCxnSpPr>
          <p:nvPr/>
        </p:nvCxnSpPr>
        <p:spPr>
          <a:xfrm>
            <a:off x="1906372" y="3876521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6B6FD61-DF31-B94C-9167-8BE700333849}"/>
              </a:ext>
            </a:extLst>
          </p:cNvPr>
          <p:cNvCxnSpPr>
            <a:cxnSpLocks/>
          </p:cNvCxnSpPr>
          <p:nvPr/>
        </p:nvCxnSpPr>
        <p:spPr>
          <a:xfrm>
            <a:off x="2058772" y="3873473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0F1EAC6-CA19-FB4C-8EC8-26FDBB32961B}"/>
              </a:ext>
            </a:extLst>
          </p:cNvPr>
          <p:cNvCxnSpPr>
            <a:cxnSpLocks/>
          </p:cNvCxnSpPr>
          <p:nvPr/>
        </p:nvCxnSpPr>
        <p:spPr>
          <a:xfrm>
            <a:off x="2159356" y="3873473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96AE9FF-A653-164B-9AAC-00719B651ACD}"/>
              </a:ext>
            </a:extLst>
          </p:cNvPr>
          <p:cNvCxnSpPr>
            <a:cxnSpLocks/>
          </p:cNvCxnSpPr>
          <p:nvPr/>
        </p:nvCxnSpPr>
        <p:spPr>
          <a:xfrm>
            <a:off x="2311756" y="3870425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225F3CA6-EA61-2F45-A1C4-135EC79CFECE}"/>
              </a:ext>
            </a:extLst>
          </p:cNvPr>
          <p:cNvCxnSpPr>
            <a:cxnSpLocks/>
          </p:cNvCxnSpPr>
          <p:nvPr/>
        </p:nvCxnSpPr>
        <p:spPr>
          <a:xfrm>
            <a:off x="2424532" y="3873473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42560222-8B52-5347-B788-C2AD041C8460}"/>
              </a:ext>
            </a:extLst>
          </p:cNvPr>
          <p:cNvCxnSpPr>
            <a:cxnSpLocks/>
          </p:cNvCxnSpPr>
          <p:nvPr/>
        </p:nvCxnSpPr>
        <p:spPr>
          <a:xfrm>
            <a:off x="2576932" y="3870425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234AE0E-6F29-F14E-982C-C8FC1AF46944}"/>
              </a:ext>
            </a:extLst>
          </p:cNvPr>
          <p:cNvCxnSpPr>
            <a:cxnSpLocks/>
          </p:cNvCxnSpPr>
          <p:nvPr/>
        </p:nvCxnSpPr>
        <p:spPr>
          <a:xfrm>
            <a:off x="2677516" y="3870425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FD1B53E2-9C61-FC4B-857D-BA3B6C7FEA2C}"/>
              </a:ext>
            </a:extLst>
          </p:cNvPr>
          <p:cNvCxnSpPr>
            <a:cxnSpLocks/>
          </p:cNvCxnSpPr>
          <p:nvPr/>
        </p:nvCxnSpPr>
        <p:spPr>
          <a:xfrm>
            <a:off x="2829916" y="3876521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44ED8040-9D6F-0E42-975C-9D22D5B62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2446" y="4779557"/>
            <a:ext cx="2218345" cy="103928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5A3AA4A-FB3A-7248-95C0-D636B8625C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0555" y="3924425"/>
            <a:ext cx="1328257" cy="80566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76F18FE-5F62-C243-A034-D09A87D64070}"/>
              </a:ext>
            </a:extLst>
          </p:cNvPr>
          <p:cNvSpPr txBox="1"/>
          <p:nvPr/>
        </p:nvSpPr>
        <p:spPr>
          <a:xfrm>
            <a:off x="7168516" y="4513057"/>
            <a:ext cx="2808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,</a:t>
            </a:r>
            <a:endParaRPr kumimoji="1" lang="ko-Kore-KR" alt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C93FEC-3660-C842-97FA-F4F714D0FE3F}"/>
                  </a:ext>
                </a:extLst>
              </p:cNvPr>
              <p:cNvSpPr txBox="1"/>
              <p:nvPr/>
            </p:nvSpPr>
            <p:spPr>
              <a:xfrm>
                <a:off x="7703555" y="4327257"/>
                <a:ext cx="7296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40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C93FEC-3660-C842-97FA-F4F714D0F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555" y="4327257"/>
                <a:ext cx="729687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03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64fb81a8_0_1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dirty="0" err="1"/>
              <a:t>Information</a:t>
            </a:r>
            <a:r>
              <a:rPr lang="ko-KR" dirty="0"/>
              <a:t> </a:t>
            </a:r>
            <a:r>
              <a:rPr lang="ko-KR" dirty="0" err="1"/>
              <a:t>Set</a:t>
            </a:r>
            <a:r>
              <a:rPr lang="ko-KR" dirty="0"/>
              <a:t> </a:t>
            </a:r>
            <a:r>
              <a:rPr lang="ko-KR" dirty="0" err="1"/>
              <a:t>Decoding</a:t>
            </a:r>
            <a:r>
              <a:rPr lang="ko-KR" dirty="0"/>
              <a:t> (ISD)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C4CC7-D9EE-F14E-BA36-EB73716BDAD2}"/>
              </a:ext>
            </a:extLst>
          </p:cNvPr>
          <p:cNvSpPr txBox="1"/>
          <p:nvPr/>
        </p:nvSpPr>
        <p:spPr>
          <a:xfrm>
            <a:off x="612648" y="2004822"/>
            <a:ext cx="9467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 err="1"/>
              <a:t>Niederreiter</a:t>
            </a:r>
            <a:r>
              <a:rPr kumimoji="1" lang="en-US" altLang="ko-Kore-KR" sz="2200" dirty="0"/>
              <a:t> </a:t>
            </a:r>
            <a:r>
              <a:rPr kumimoji="1" lang="en-US" altLang="ko-Kore-KR" sz="2200" b="1" dirty="0"/>
              <a:t>System</a:t>
            </a:r>
            <a:r>
              <a:rPr kumimoji="1" lang="ko-KR" altLang="en-US" sz="2200" dirty="0"/>
              <a:t>의 문제를 푸는 것은</a:t>
            </a:r>
            <a:r>
              <a:rPr kumimoji="1" lang="en-US" altLang="ko-Kore-KR" sz="2200" dirty="0"/>
              <a:t> </a:t>
            </a:r>
            <a:r>
              <a:rPr kumimoji="1" lang="ko-KR" altLang="en-US" sz="2200" dirty="0"/>
              <a:t> </a:t>
            </a:r>
            <a:r>
              <a:rPr kumimoji="1" lang="en-US" altLang="ko-Kore-KR" sz="2200" b="1" dirty="0" err="1"/>
              <a:t>McEliece</a:t>
            </a:r>
            <a:r>
              <a:rPr kumimoji="1" lang="en-US" altLang="ko-Kore-KR" sz="2200" b="1" dirty="0"/>
              <a:t> System</a:t>
            </a:r>
            <a:r>
              <a:rPr kumimoji="1" lang="ko-KR" altLang="en-US" sz="2200" dirty="0"/>
              <a:t>을 푸는 것과 동일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A2C65C-CFE1-C449-A6D6-408C82D116CB}"/>
                  </a:ext>
                </a:extLst>
              </p:cNvPr>
              <p:cNvSpPr txBox="1"/>
              <p:nvPr/>
            </p:nvSpPr>
            <p:spPr>
              <a:xfrm>
                <a:off x="6312815" y="2826793"/>
                <a:ext cx="29501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𝑚𝐺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A2C65C-CFE1-C449-A6D6-408C82D1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15" y="2826793"/>
                <a:ext cx="2950167" cy="707886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D23536-A265-E044-8B98-7A10C6CF01E5}"/>
                  </a:ext>
                </a:extLst>
              </p:cNvPr>
              <p:cNvSpPr txBox="1"/>
              <p:nvPr/>
            </p:nvSpPr>
            <p:spPr>
              <a:xfrm>
                <a:off x="2499869" y="2832275"/>
                <a:ext cx="21216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𝐻𝑒</m:t>
                      </m:r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D23536-A265-E044-8B98-7A10C6CF0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869" y="2832275"/>
                <a:ext cx="2121606" cy="707886"/>
              </a:xfrm>
              <a:prstGeom prst="rect">
                <a:avLst/>
              </a:prstGeom>
              <a:blipFill>
                <a:blip r:embed="rId4"/>
                <a:stretch>
                  <a:fillRect l="-595" r="-595" b="-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D84D6F-0BF9-5E41-874A-A514A7A9728C}"/>
              </a:ext>
            </a:extLst>
          </p:cNvPr>
          <p:cNvSpPr txBox="1"/>
          <p:nvPr/>
        </p:nvSpPr>
        <p:spPr>
          <a:xfrm>
            <a:off x="2084142" y="3637627"/>
            <a:ext cx="218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Parity check Matrix</a:t>
            </a:r>
            <a:endParaRPr kumimoji="1" lang="ko-Kore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84956AE-7FA6-2842-BCB5-C5582CEB894F}"/>
                  </a:ext>
                </a:extLst>
              </p:cNvPr>
              <p:cNvSpPr/>
              <p:nvPr/>
            </p:nvSpPr>
            <p:spPr>
              <a:xfrm>
                <a:off x="4165718" y="3647754"/>
                <a:ext cx="17009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84956AE-7FA6-2842-BCB5-C5582CEB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718" y="3647754"/>
                <a:ext cx="1700978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6E59E-A2C2-A64E-892E-710CF74E1758}"/>
                  </a:ext>
                </a:extLst>
              </p:cNvPr>
              <p:cNvSpPr txBox="1"/>
              <p:nvPr/>
            </p:nvSpPr>
            <p:spPr>
              <a:xfrm>
                <a:off x="6403105" y="3636790"/>
                <a:ext cx="3090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dirty="0"/>
                  <a:t>Generator Matrix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6E59E-A2C2-A64E-892E-710CF74E1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5" y="3636790"/>
                <a:ext cx="3090333" cy="400110"/>
              </a:xfrm>
              <a:prstGeom prst="rect">
                <a:avLst/>
              </a:prstGeom>
              <a:blipFill>
                <a:blip r:embed="rId6"/>
                <a:stretch>
                  <a:fillRect l="-2049" t="-9375" b="-28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1CB336-0DB9-404E-8C10-6A194DE9B51D}"/>
              </a:ext>
            </a:extLst>
          </p:cNvPr>
          <p:cNvSpPr/>
          <p:nvPr/>
        </p:nvSpPr>
        <p:spPr>
          <a:xfrm>
            <a:off x="612648" y="4537649"/>
            <a:ext cx="5155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 err="1"/>
              <a:t>McEliece</a:t>
            </a:r>
            <a:r>
              <a:rPr kumimoji="1" lang="en-US" altLang="ko-Kore-KR" sz="2200" b="1" dirty="0"/>
              <a:t> System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 to </a:t>
            </a:r>
            <a:r>
              <a:rPr kumimoji="1" lang="en-US" altLang="ko-KR" sz="2200" b="1" dirty="0" err="1"/>
              <a:t>Niederreiter</a:t>
            </a:r>
            <a:r>
              <a:rPr kumimoji="1" lang="en-US" altLang="ko-KR" sz="2200" dirty="0"/>
              <a:t> </a:t>
            </a:r>
            <a:r>
              <a:rPr kumimoji="1" lang="en-US" altLang="ko-KR" sz="2200" b="1" dirty="0"/>
              <a:t>System</a:t>
            </a:r>
            <a:endParaRPr lang="ko-Kore-KR" alt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792D3-44B8-AF4B-B55F-89E91B60A8C4}"/>
                  </a:ext>
                </a:extLst>
              </p:cNvPr>
              <p:cNvSpPr txBox="1"/>
              <p:nvPr/>
            </p:nvSpPr>
            <p:spPr>
              <a:xfrm>
                <a:off x="1089890" y="5068139"/>
                <a:ext cx="32083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1" lang="en-US" altLang="ko-Kore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ore-KR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200" b="0" i="1" dirty="0" smtClean="0">
                        <a:latin typeface="Cambria Math" panose="02040503050406030204" pitchFamily="18" charset="0"/>
                      </a:rPr>
                      <m:t>𝑚𝐺</m:t>
                    </m:r>
                    <m:sSup>
                      <m:sSupPr>
                        <m:ctrlPr>
                          <a:rPr kumimoji="1" lang="en-US" altLang="ko-Kore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ore-KR" sz="22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792D3-44B8-AF4B-B55F-89E91B60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5068139"/>
                <a:ext cx="3208379" cy="430887"/>
              </a:xfrm>
              <a:prstGeom prst="rect">
                <a:avLst/>
              </a:prstGeom>
              <a:blipFill>
                <a:blip r:embed="rId7"/>
                <a:stretch>
                  <a:fillRect t="-5714" b="-3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A1B51F5-1166-A747-A3C2-1FD0DFC27C2E}"/>
                  </a:ext>
                </a:extLst>
              </p:cNvPr>
              <p:cNvSpPr/>
              <p:nvPr/>
            </p:nvSpPr>
            <p:spPr>
              <a:xfrm>
                <a:off x="1099481" y="5679564"/>
                <a:ext cx="196932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 dirty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ore-KR" sz="22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ore-KR" altLang="en-US" sz="22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A1B51F5-1166-A747-A3C2-1FD0DFC27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81" y="5679564"/>
                <a:ext cx="1969322" cy="430887"/>
              </a:xfrm>
              <a:prstGeom prst="rect">
                <a:avLst/>
              </a:prstGeom>
              <a:blipFill>
                <a:blip r:embed="rId8"/>
                <a:stretch>
                  <a:fillRect l="-641" b="-205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41A0338-7EB9-804A-B56B-6EF4CE4C1797}"/>
              </a:ext>
            </a:extLst>
          </p:cNvPr>
          <p:cNvSpPr/>
          <p:nvPr/>
        </p:nvSpPr>
        <p:spPr>
          <a:xfrm>
            <a:off x="2162087" y="5688708"/>
            <a:ext cx="842708" cy="4308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BD18D96-CFA4-9549-B285-6174E80E355A}"/>
                  </a:ext>
                </a:extLst>
              </p:cNvPr>
              <p:cNvSpPr/>
              <p:nvPr/>
            </p:nvSpPr>
            <p:spPr>
              <a:xfrm>
                <a:off x="5213232" y="2856121"/>
                <a:ext cx="62068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ore-KR" altLang="en-US" sz="3500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BD18D96-CFA4-9549-B285-6174E80E3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232" y="2856121"/>
                <a:ext cx="620683" cy="6309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02A6155-D714-6C40-B934-9D95D2F7948E}"/>
                  </a:ext>
                </a:extLst>
              </p:cNvPr>
              <p:cNvSpPr/>
              <p:nvPr/>
            </p:nvSpPr>
            <p:spPr>
              <a:xfrm>
                <a:off x="612648" y="1352075"/>
                <a:ext cx="52876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b="1" dirty="0"/>
                  <a:t>같은 </a:t>
                </a:r>
                <a:r>
                  <a:rPr kumimoji="1" lang="en-US" altLang="ko-Kore-KR" sz="2200" dirty="0" err="1"/>
                  <a:t>Goppa</a:t>
                </a:r>
                <a:r>
                  <a:rPr kumimoji="1" lang="en-US" altLang="ko-Kore-KR" sz="2200" dirty="0"/>
                  <a:t> code(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ore-KR" sz="22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ore-KR" sz="2200" dirty="0"/>
                  <a:t>)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사용하는 경우</a:t>
                </a:r>
                <a:endParaRPr kumimoji="1" lang="ko-Kore-KR" altLang="en-US" sz="2200" dirty="0"/>
              </a:p>
              <a:p>
                <a:r>
                  <a:rPr kumimoji="1" lang="ko-KR" altLang="en-US" sz="2200" b="1" dirty="0"/>
                  <a:t> </a:t>
                </a:r>
                <a:endParaRPr lang="ko-Kore-KR" altLang="en-US" sz="22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02A6155-D714-6C40-B934-9D95D2F79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352075"/>
                <a:ext cx="5287666" cy="769441"/>
              </a:xfrm>
              <a:prstGeom prst="rect">
                <a:avLst/>
              </a:prstGeom>
              <a:blipFill>
                <a:blip r:embed="rId10"/>
                <a:stretch>
                  <a:fillRect l="-1439" t="-6452" r="-4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33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13AA25-D556-CD46-80E1-597F31251095}"/>
                  </a:ext>
                </a:extLst>
              </p:cNvPr>
              <p:cNvSpPr txBox="1"/>
              <p:nvPr/>
            </p:nvSpPr>
            <p:spPr>
              <a:xfrm>
                <a:off x="831198" y="1615010"/>
                <a:ext cx="10923105" cy="268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1.  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bit </a:t>
                </a:r>
                <a:r>
                  <a:rPr kumimoji="1" lang="ko-KR" altLang="en-US" dirty="0"/>
                  <a:t>의 길이 암호문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kumimoji="1" lang="ko-KR" altLang="en-US" b="1" i="1" dirty="0"/>
                  <a:t> 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k – bit </a:t>
                </a:r>
                <a:r>
                  <a:rPr kumimoji="1" lang="ko-KR" altLang="en-US" dirty="0"/>
                  <a:t>의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b="1" i="1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선택</a:t>
                </a:r>
                <a:endParaRPr kumimoji="1" lang="en-US" altLang="ko-KR" dirty="0"/>
              </a:p>
              <a:p>
                <a:pPr lvl="1"/>
                <a:endParaRPr kumimoji="1" lang="en-US" altLang="ko-KR" dirty="0">
                  <a:sym typeface="Wingdings" pitchFamily="2" charset="2"/>
                </a:endParaRPr>
              </a:p>
              <a:p>
                <a:pPr lvl="1"/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 </a:t>
                </a:r>
                <a:r>
                  <a:rPr kumimoji="1" lang="ko-KR" altLang="en-US" dirty="0"/>
                  <a:t>오류 위치를 모르는 상태에서 공격자는</a:t>
                </a:r>
                <a:r>
                  <a:rPr kumimoji="1"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b="1" dirty="0">
                    <a:solidFill>
                      <a:srgbClr val="FF0000"/>
                    </a:solidFill>
                  </a:rPr>
                  <a:t>선택한</a:t>
                </a:r>
                <a:r>
                  <a:rPr kumimoji="1" lang="ko-KR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dirty="0">
                    <a:solidFill>
                      <a:srgbClr val="FF0000"/>
                    </a:solidFill>
                  </a:rPr>
                  <a:t>–</a:t>
                </a:r>
                <a:r>
                  <a:rPr kumimoji="1"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dirty="0">
                    <a:solidFill>
                      <a:srgbClr val="FF0000"/>
                    </a:solidFill>
                  </a:rPr>
                  <a:t>bit </a:t>
                </a:r>
                <a:r>
                  <a:rPr kumimoji="1" lang="ko-KR" altLang="en-US" dirty="0">
                    <a:solidFill>
                      <a:srgbClr val="FF0000"/>
                    </a:solidFill>
                  </a:rPr>
                  <a:t>벡터에</a:t>
                </a:r>
                <a:r>
                  <a:rPr kumimoji="1" lang="ko-KR" altLang="en-US" b="1" dirty="0">
                    <a:solidFill>
                      <a:srgbClr val="FF0000"/>
                    </a:solidFill>
                  </a:rPr>
                  <a:t> 오류가 포함되지 않아야 함</a:t>
                </a:r>
                <a:endParaRPr kumimoji="1" lang="en-US" altLang="ko-KR" b="1" dirty="0">
                  <a:solidFill>
                    <a:srgbClr val="FF0000"/>
                  </a:solidFill>
                </a:endParaRPr>
              </a:p>
              <a:p>
                <a:endParaRPr kumimoji="1" lang="en-US" altLang="ko-KR" b="1" dirty="0"/>
              </a:p>
              <a:p>
                <a:r>
                  <a:rPr kumimoji="1" lang="en-US" altLang="ko-KR" dirty="0"/>
                  <a:t>2.   </a:t>
                </a:r>
                <a:r>
                  <a:rPr kumimoji="1" lang="ko-KR" altLang="en-US" dirty="0"/>
                  <a:t>선택한 열의 </a:t>
                </a:r>
                <a:r>
                  <a:rPr kumimoji="1" lang="en-US" altLang="ko-KR" dirty="0"/>
                  <a:t>index</a:t>
                </a:r>
                <a:r>
                  <a:rPr kumimoji="1" lang="ko-KR" altLang="en-US" dirty="0"/>
                  <a:t>에 맞춰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으로부터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뽑아낸다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ko-KR" altLang="en-US" dirty="0"/>
                  <a:t> 이때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invertible</m:t>
                    </m:r>
                  </m:oMath>
                </a14:m>
                <a:endParaRPr kumimoji="1"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ko-KR" dirty="0"/>
              </a:p>
              <a:p>
                <a:r>
                  <a:rPr kumimoji="1" lang="en-US" altLang="ko-KR" dirty="0"/>
                  <a:t>3. 			                      		</a:t>
                </a:r>
                <a14:m>
                  <m:oMath xmlns:m="http://schemas.openxmlformats.org/officeDocument/2006/math">
                    <m:r>
                      <a:rPr kumimoji="1"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en-US" altLang="ko-KR" sz="2200" dirty="0"/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ko-KR" dirty="0"/>
              </a:p>
              <a:p>
                <a:r>
                  <a:rPr kumimoji="1" lang="en-US" altLang="ko-KR" dirty="0"/>
                  <a:t>4.    </a:t>
                </a:r>
                <a:r>
                  <a:rPr kumimoji="1" lang="ko-KR" altLang="en-US" dirty="0"/>
                  <a:t>앞의 조건이 만족한다면 원본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 err="1"/>
                  <a:t>메세지</a:t>
                </a:r>
                <a:r>
                  <a:rPr kumimoji="1" lang="ko-KR" altLang="en-US" dirty="0"/>
                  <a:t> </a:t>
                </a:r>
                <a:r>
                  <a:rPr kumimoji="1" lang="en-US" altLang="ko-KR" b="1" i="1" dirty="0"/>
                  <a:t>m</a:t>
                </a:r>
                <a:r>
                  <a:rPr kumimoji="1"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  <m:sup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로 복구 가능</a:t>
                </a:r>
                <a:endParaRPr kumimoji="1" lang="en-US" altLang="ko-K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13AA25-D556-CD46-80E1-597F3125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98" y="1615010"/>
                <a:ext cx="10923105" cy="2683620"/>
              </a:xfrm>
              <a:prstGeom prst="rect">
                <a:avLst/>
              </a:prstGeom>
              <a:blipFill>
                <a:blip r:embed="rId2"/>
                <a:stretch>
                  <a:fillRect l="-465" t="-1887" b="-37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2E2BB505-D8D6-6B46-9415-41427191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Information Set Decoding (ISD)</a:t>
            </a:r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4542EF-73C9-9946-9835-41E095A20FA7}"/>
              </a:ext>
            </a:extLst>
          </p:cNvPr>
          <p:cNvSpPr/>
          <p:nvPr/>
        </p:nvSpPr>
        <p:spPr>
          <a:xfrm>
            <a:off x="421911" y="1073450"/>
            <a:ext cx="19004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 err="1"/>
              <a:t>Prange’s</a:t>
            </a:r>
            <a:r>
              <a:rPr kumimoji="1" lang="en-US" altLang="ko-KR" sz="2200" b="1" dirty="0"/>
              <a:t> ISD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86B1C77-33B1-CA4F-8B00-F9583CA463F1}"/>
              </a:ext>
            </a:extLst>
          </p:cNvPr>
          <p:cNvSpPr/>
          <p:nvPr/>
        </p:nvSpPr>
        <p:spPr>
          <a:xfrm>
            <a:off x="3023637" y="4907085"/>
            <a:ext cx="2056271" cy="137159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BCFE0-8CFC-434B-8FAF-0EB8CEC9861A}"/>
                  </a:ext>
                </a:extLst>
              </p:cNvPr>
              <p:cNvSpPr txBox="1"/>
              <p:nvPr/>
            </p:nvSpPr>
            <p:spPr>
              <a:xfrm>
                <a:off x="3772986" y="5301928"/>
                <a:ext cx="507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BCFE0-8CFC-434B-8FAF-0EB8CEC98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986" y="5301928"/>
                <a:ext cx="507786" cy="553998"/>
              </a:xfrm>
              <a:prstGeom prst="rect">
                <a:avLst/>
              </a:prstGeom>
              <a:blipFill>
                <a:blip r:embed="rId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8F0D2-D1B0-F341-8E22-6AEA0262CE46}"/>
                  </a:ext>
                </a:extLst>
              </p:cNvPr>
              <p:cNvSpPr txBox="1"/>
              <p:nvPr/>
            </p:nvSpPr>
            <p:spPr>
              <a:xfrm>
                <a:off x="3207220" y="6343631"/>
                <a:ext cx="1753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2720</m:t>
                      </m:r>
                      <m:r>
                        <a:rPr kumimoji="1" lang="ko-KR" alt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3488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8F0D2-D1B0-F341-8E22-6AEA0262C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20" y="6343631"/>
                <a:ext cx="175381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8865C919-F78D-1C48-ACCF-400F91505DA7}"/>
              </a:ext>
            </a:extLst>
          </p:cNvPr>
          <p:cNvSpPr/>
          <p:nvPr/>
        </p:nvSpPr>
        <p:spPr>
          <a:xfrm rot="5400000">
            <a:off x="6870605" y="4512054"/>
            <a:ext cx="507035" cy="205624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EEEB33-A5E2-0C41-B329-980AB29BCE1E}"/>
                  </a:ext>
                </a:extLst>
              </p:cNvPr>
              <p:cNvSpPr txBox="1"/>
              <p:nvPr/>
            </p:nvSpPr>
            <p:spPr>
              <a:xfrm>
                <a:off x="8355865" y="5243444"/>
                <a:ext cx="558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EEEB33-A5E2-0C41-B329-980AB29B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65" y="5243444"/>
                <a:ext cx="55816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44B25D0-2FE0-5C4A-9F40-BAC32C3EA11D}"/>
              </a:ext>
            </a:extLst>
          </p:cNvPr>
          <p:cNvSpPr/>
          <p:nvPr/>
        </p:nvSpPr>
        <p:spPr>
          <a:xfrm>
            <a:off x="9174356" y="5374811"/>
            <a:ext cx="1487557" cy="311662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57BB25-DC85-D04E-8AF7-126D38A2447C}"/>
                  </a:ext>
                </a:extLst>
              </p:cNvPr>
              <p:cNvSpPr txBox="1"/>
              <p:nvPr/>
            </p:nvSpPr>
            <p:spPr>
              <a:xfrm>
                <a:off x="9611578" y="5254202"/>
                <a:ext cx="6557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57BB25-DC85-D04E-8AF7-126D38A2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578" y="5254202"/>
                <a:ext cx="65575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25B4F9A-2EF0-804B-9B62-CCBE388F25D3}"/>
                  </a:ext>
                </a:extLst>
              </p:cNvPr>
              <p:cNvSpPr/>
              <p:nvPr/>
            </p:nvSpPr>
            <p:spPr>
              <a:xfrm>
                <a:off x="6475784" y="5909352"/>
                <a:ext cx="129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3488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25B4F9A-2EF0-804B-9B62-CCBE388F2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4" y="5909352"/>
                <a:ext cx="12966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6D7698A-E737-7743-96B8-AA0AC061959B}"/>
                  </a:ext>
                </a:extLst>
              </p:cNvPr>
              <p:cNvSpPr/>
              <p:nvPr/>
            </p:nvSpPr>
            <p:spPr>
              <a:xfrm>
                <a:off x="2452797" y="5318164"/>
                <a:ext cx="48603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ore-KR" altLang="en-US" sz="25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6D7698A-E737-7743-96B8-AA0AC0619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797" y="5318164"/>
                <a:ext cx="48603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18E0790-8F74-1C45-8F3A-B5C287CD6280}"/>
              </a:ext>
            </a:extLst>
          </p:cNvPr>
          <p:cNvSpPr txBox="1"/>
          <p:nvPr/>
        </p:nvSpPr>
        <p:spPr>
          <a:xfrm>
            <a:off x="6677076" y="5386287"/>
            <a:ext cx="3161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6D887-2AD1-BF47-866A-DC809DF254B0}"/>
              </a:ext>
            </a:extLst>
          </p:cNvPr>
          <p:cNvSpPr txBox="1"/>
          <p:nvPr/>
        </p:nvSpPr>
        <p:spPr>
          <a:xfrm>
            <a:off x="7338024" y="5382566"/>
            <a:ext cx="2760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4CC4F2-7276-9E4D-A300-B6007FE93D08}"/>
              </a:ext>
            </a:extLst>
          </p:cNvPr>
          <p:cNvSpPr txBox="1"/>
          <p:nvPr/>
        </p:nvSpPr>
        <p:spPr>
          <a:xfrm>
            <a:off x="6210455" y="5386287"/>
            <a:ext cx="2760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왼쪽 대괄호[L] 18">
            <a:extLst>
              <a:ext uri="{FF2B5EF4-FFF2-40B4-BE49-F238E27FC236}">
                <a16:creationId xmlns:a16="http://schemas.microsoft.com/office/drawing/2014/main" id="{BDD23986-D9EC-D34A-81BD-55CB265ABEE7}"/>
              </a:ext>
            </a:extLst>
          </p:cNvPr>
          <p:cNvSpPr/>
          <p:nvPr/>
        </p:nvSpPr>
        <p:spPr>
          <a:xfrm rot="5400000">
            <a:off x="3967851" y="4217152"/>
            <a:ext cx="112836" cy="1215077"/>
          </a:xfrm>
          <a:prstGeom prst="leftBracket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BA8AF8-E0D9-1642-B71F-F4C85E6C6C7C}"/>
              </a:ext>
            </a:extLst>
          </p:cNvPr>
          <p:cNvCxnSpPr>
            <a:cxnSpLocks/>
          </p:cNvCxnSpPr>
          <p:nvPr/>
        </p:nvCxnSpPr>
        <p:spPr>
          <a:xfrm>
            <a:off x="3535926" y="4777416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B599EAF-341F-6C45-8ED9-DE69392BBE5C}"/>
              </a:ext>
            </a:extLst>
          </p:cNvPr>
          <p:cNvCxnSpPr>
            <a:cxnSpLocks/>
          </p:cNvCxnSpPr>
          <p:nvPr/>
        </p:nvCxnSpPr>
        <p:spPr>
          <a:xfrm>
            <a:off x="3688326" y="4774368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7FB4CEB1-9150-0446-BA91-D3C907EBCF18}"/>
              </a:ext>
            </a:extLst>
          </p:cNvPr>
          <p:cNvCxnSpPr>
            <a:cxnSpLocks/>
          </p:cNvCxnSpPr>
          <p:nvPr/>
        </p:nvCxnSpPr>
        <p:spPr>
          <a:xfrm>
            <a:off x="3788910" y="4774368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7793D49-6A81-4C4A-A90A-7D38329FE085}"/>
              </a:ext>
            </a:extLst>
          </p:cNvPr>
          <p:cNvCxnSpPr>
            <a:cxnSpLocks/>
          </p:cNvCxnSpPr>
          <p:nvPr/>
        </p:nvCxnSpPr>
        <p:spPr>
          <a:xfrm>
            <a:off x="3941310" y="4771320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45AF3379-3A31-624E-83BB-24E6DF18DDBD}"/>
              </a:ext>
            </a:extLst>
          </p:cNvPr>
          <p:cNvCxnSpPr>
            <a:cxnSpLocks/>
          </p:cNvCxnSpPr>
          <p:nvPr/>
        </p:nvCxnSpPr>
        <p:spPr>
          <a:xfrm>
            <a:off x="4054086" y="4774368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6501DBF-D0F5-1341-9732-71855E71F0A8}"/>
              </a:ext>
            </a:extLst>
          </p:cNvPr>
          <p:cNvCxnSpPr>
            <a:cxnSpLocks/>
          </p:cNvCxnSpPr>
          <p:nvPr/>
        </p:nvCxnSpPr>
        <p:spPr>
          <a:xfrm>
            <a:off x="4206486" y="4771320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6233AC4-97AD-7443-8FD0-870BA2A8DC9C}"/>
              </a:ext>
            </a:extLst>
          </p:cNvPr>
          <p:cNvCxnSpPr>
            <a:cxnSpLocks/>
          </p:cNvCxnSpPr>
          <p:nvPr/>
        </p:nvCxnSpPr>
        <p:spPr>
          <a:xfrm>
            <a:off x="4307070" y="4771320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039F9F9-1C03-D14D-A1B1-AF73A8DDA45E}"/>
              </a:ext>
            </a:extLst>
          </p:cNvPr>
          <p:cNvCxnSpPr>
            <a:cxnSpLocks/>
          </p:cNvCxnSpPr>
          <p:nvPr/>
        </p:nvCxnSpPr>
        <p:spPr>
          <a:xfrm>
            <a:off x="4456895" y="4770045"/>
            <a:ext cx="0" cy="1128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82573CF-AC8F-0843-9741-7F7E1CDD03CE}"/>
                  </a:ext>
                </a:extLst>
              </p:cNvPr>
              <p:cNvSpPr/>
              <p:nvPr/>
            </p:nvSpPr>
            <p:spPr>
              <a:xfrm>
                <a:off x="5253956" y="5252260"/>
                <a:ext cx="55816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82573CF-AC8F-0843-9741-7F7E1CDD0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56" y="5252260"/>
                <a:ext cx="55816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486FE6C7-5FAD-704E-A942-05013F75497E}"/>
              </a:ext>
            </a:extLst>
          </p:cNvPr>
          <p:cNvSpPr/>
          <p:nvPr/>
        </p:nvSpPr>
        <p:spPr>
          <a:xfrm>
            <a:off x="1768476" y="4501137"/>
            <a:ext cx="507035" cy="205624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7CBCC08-79C9-1B49-894D-0DEF51791C48}"/>
                  </a:ext>
                </a:extLst>
              </p:cNvPr>
              <p:cNvSpPr/>
              <p:nvPr/>
            </p:nvSpPr>
            <p:spPr>
              <a:xfrm>
                <a:off x="1468755" y="6540294"/>
                <a:ext cx="11045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2720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7CBCC08-79C9-1B49-894D-0DEF5179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55" y="6540294"/>
                <a:ext cx="1104546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459E84-D8C7-224B-9BB3-42A208980A0F}"/>
                  </a:ext>
                </a:extLst>
              </p:cNvPr>
              <p:cNvSpPr txBox="1"/>
              <p:nvPr/>
            </p:nvSpPr>
            <p:spPr>
              <a:xfrm>
                <a:off x="1755250" y="5325324"/>
                <a:ext cx="53155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459E84-D8C7-224B-9BB3-42A208980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50" y="5325324"/>
                <a:ext cx="531556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83C886-A062-BA4D-8671-7395AF877D1C}"/>
                  </a:ext>
                </a:extLst>
              </p:cNvPr>
              <p:cNvSpPr txBox="1"/>
              <p:nvPr/>
            </p:nvSpPr>
            <p:spPr>
              <a:xfrm>
                <a:off x="6912846" y="5279566"/>
                <a:ext cx="42255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83C886-A062-BA4D-8671-7395AF877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46" y="5279566"/>
                <a:ext cx="422552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25DCCF2-3F0E-6649-842A-D1D089BE2820}"/>
                  </a:ext>
                </a:extLst>
              </p:cNvPr>
              <p:cNvSpPr/>
              <p:nvPr/>
            </p:nvSpPr>
            <p:spPr>
              <a:xfrm>
                <a:off x="9269796" y="5858612"/>
                <a:ext cx="129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3488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25DCCF2-3F0E-6649-842A-D1D089BE2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796" y="5858612"/>
                <a:ext cx="1296676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3F0F49A-5BBC-5A42-918E-4E826E8E0B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6106" y="3211574"/>
            <a:ext cx="4576016" cy="553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85956A2-276C-294F-A1AA-F9182F42F4B1}"/>
                  </a:ext>
                </a:extLst>
              </p:cNvPr>
              <p:cNvSpPr/>
              <p:nvPr/>
            </p:nvSpPr>
            <p:spPr>
              <a:xfrm>
                <a:off x="6912846" y="3239720"/>
                <a:ext cx="4043543" cy="415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  <m:sup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/>
                  <a:t>가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인지 확인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85956A2-276C-294F-A1AA-F9182F42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46" y="3239720"/>
                <a:ext cx="4043543" cy="415883"/>
              </a:xfrm>
              <a:prstGeom prst="rect">
                <a:avLst/>
              </a:prstGeom>
              <a:blipFill>
                <a:blip r:embed="rId15"/>
                <a:stretch>
                  <a:fillRect b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3D8CE1-B767-F34E-B306-39F9D1E87C80}"/>
                  </a:ext>
                </a:extLst>
              </p:cNvPr>
              <p:cNvSpPr txBox="1"/>
              <p:nvPr/>
            </p:nvSpPr>
            <p:spPr>
              <a:xfrm>
                <a:off x="8542143" y="3639695"/>
                <a:ext cx="2276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𝒎𝑮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𝒎𝑮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kumimoji="1" lang="ko-Kore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3D8CE1-B767-F34E-B306-39F9D1E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143" y="3639695"/>
                <a:ext cx="2276584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1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13AA25-D556-CD46-80E1-597F31251095}"/>
                  </a:ext>
                </a:extLst>
              </p:cNvPr>
              <p:cNvSpPr txBox="1"/>
              <p:nvPr/>
            </p:nvSpPr>
            <p:spPr>
              <a:xfrm>
                <a:off x="534348" y="1012023"/>
                <a:ext cx="10923105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ko-KR" dirty="0"/>
              </a:p>
              <a:p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1.</a:t>
                </a:r>
                <a:r>
                  <a:rPr kumimoji="1" lang="ko-KR" altLang="en-US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– bit </a:t>
                </a:r>
                <a:r>
                  <a:rPr kumimoji="1" lang="ko-KR" altLang="en-US" dirty="0"/>
                  <a:t>의 길이 암호문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R" altLang="en-US" dirty="0"/>
                  <a:t>에서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– bit </a:t>
                </a:r>
                <a:r>
                  <a:rPr kumimoji="1" lang="ko-KR" altLang="en-US" dirty="0"/>
                  <a:t>의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b="1" i="1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선택</a:t>
                </a: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endParaRPr kumimoji="1" lang="en-US" altLang="ko-KR" sz="2700" dirty="0"/>
              </a:p>
              <a:p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2.</a:t>
                </a:r>
                <a:r>
                  <a:rPr kumimoji="1" lang="ko-KR" altLang="en-US" b="1" dirty="0"/>
                  <a:t>    </a:t>
                </a:r>
                <a:r>
                  <a:rPr kumimoji="1" lang="ko-KR" altLang="en-US" dirty="0"/>
                  <a:t>이때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invertible</m:t>
                    </m:r>
                  </m:oMath>
                </a14:m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계산    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13AA25-D556-CD46-80E1-597F3125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8" y="1012023"/>
                <a:ext cx="10923105" cy="3939540"/>
              </a:xfrm>
              <a:prstGeom prst="rect">
                <a:avLst/>
              </a:prstGeom>
              <a:blipFill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568FF7CF-5D25-014B-801F-44CBE6B9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" y="2117847"/>
            <a:ext cx="5331790" cy="119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7B2F2-ADE6-1342-A9B4-164E7927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22" y="1994453"/>
            <a:ext cx="1434713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C82C8-0D65-1240-9875-D91CBF77D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21" y="3046697"/>
            <a:ext cx="2084880" cy="260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E24-CA6E-E147-9920-5307D6476F00}"/>
                  </a:ext>
                </a:extLst>
              </p:cNvPr>
              <p:cNvSpPr txBox="1"/>
              <p:nvPr/>
            </p:nvSpPr>
            <p:spPr>
              <a:xfrm>
                <a:off x="6577993" y="2409335"/>
                <a:ext cx="2642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/>
                  <a:t> = 0 1 1 1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E24-CA6E-E147-9920-5307D647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93" y="2409335"/>
                <a:ext cx="2642134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CBB019-76A3-B743-B2E9-143D37D066BC}"/>
              </a:ext>
            </a:extLst>
          </p:cNvPr>
          <p:cNvSpPr txBox="1"/>
          <p:nvPr/>
        </p:nvSpPr>
        <p:spPr>
          <a:xfrm>
            <a:off x="9292865" y="2032707"/>
            <a:ext cx="936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1 1 1 0</a:t>
            </a:r>
          </a:p>
          <a:p>
            <a:r>
              <a:rPr kumimoji="1" lang="en-US" altLang="ko-KR" dirty="0"/>
              <a:t>1 1 0 0</a:t>
            </a:r>
          </a:p>
          <a:p>
            <a:r>
              <a:rPr kumimoji="1" lang="en-US" altLang="ko-KR" dirty="0"/>
              <a:t>1 0 0 0</a:t>
            </a:r>
          </a:p>
          <a:p>
            <a:r>
              <a:rPr kumimoji="1" lang="en-US" altLang="ko-KR" dirty="0"/>
              <a:t>0 1 0 1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11CC239-8322-884B-B12B-693A748A48EB}"/>
              </a:ext>
            </a:extLst>
          </p:cNvPr>
          <p:cNvCxnSpPr>
            <a:cxnSpLocks/>
          </p:cNvCxnSpPr>
          <p:nvPr/>
        </p:nvCxnSpPr>
        <p:spPr>
          <a:xfrm>
            <a:off x="2114397" y="3429497"/>
            <a:ext cx="665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735E01-3A56-864B-8B9E-22EA78CB99E5}"/>
              </a:ext>
            </a:extLst>
          </p:cNvPr>
          <p:cNvCxnSpPr>
            <a:cxnSpLocks/>
          </p:cNvCxnSpPr>
          <p:nvPr/>
        </p:nvCxnSpPr>
        <p:spPr>
          <a:xfrm>
            <a:off x="3241556" y="3427193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E2B97BD-DFD8-9741-8C1A-9695EA198CA6}"/>
              </a:ext>
            </a:extLst>
          </p:cNvPr>
          <p:cNvCxnSpPr>
            <a:cxnSpLocks/>
          </p:cNvCxnSpPr>
          <p:nvPr/>
        </p:nvCxnSpPr>
        <p:spPr>
          <a:xfrm>
            <a:off x="4512236" y="3327185"/>
            <a:ext cx="665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5435ECA-9418-8142-ADF4-5AFD25092C7D}"/>
              </a:ext>
            </a:extLst>
          </p:cNvPr>
          <p:cNvCxnSpPr>
            <a:cxnSpLocks/>
          </p:cNvCxnSpPr>
          <p:nvPr/>
        </p:nvCxnSpPr>
        <p:spPr>
          <a:xfrm>
            <a:off x="5618792" y="3326577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7ABF3D9-080B-FD44-A973-4BE5AE4CCF55}"/>
                  </a:ext>
                </a:extLst>
              </p:cNvPr>
              <p:cNvSpPr/>
              <p:nvPr/>
            </p:nvSpPr>
            <p:spPr>
              <a:xfrm>
                <a:off x="756934" y="6071447"/>
                <a:ext cx="1732339" cy="45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ko-KR" sz="20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7ABF3D9-080B-FD44-A973-4BE5AE4CC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34" y="6071447"/>
                <a:ext cx="1732339" cy="451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750EAA-3B3E-6748-ABA1-661956CB0511}"/>
                  </a:ext>
                </a:extLst>
              </p:cNvPr>
              <p:cNvSpPr txBox="1"/>
              <p:nvPr/>
            </p:nvSpPr>
            <p:spPr>
              <a:xfrm>
                <a:off x="2481657" y="6146156"/>
                <a:ext cx="19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dirty="0"/>
                  <a:t>  0  1  1  0  1  1  0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750EAA-3B3E-6748-ABA1-661956CB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57" y="6146156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6452" r="-1316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5D77C-C178-3E4F-BC65-3942DF2DF8CA}"/>
                  </a:ext>
                </a:extLst>
              </p:cNvPr>
              <p:cNvSpPr txBox="1"/>
              <p:nvPr/>
            </p:nvSpPr>
            <p:spPr>
              <a:xfrm>
                <a:off x="4371273" y="6136217"/>
                <a:ext cx="3919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R" dirty="0"/>
                  <a:t>  0  1  1  0  0  1  0 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dirty="0"/>
                  <a:t>  0  0  0  0  1  0  0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, 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5D77C-C178-3E4F-BC65-3942DF2D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73" y="6136217"/>
                <a:ext cx="3919663" cy="369332"/>
              </a:xfrm>
              <a:prstGeom prst="rect">
                <a:avLst/>
              </a:prstGeom>
              <a:blipFill>
                <a:blip r:embed="rId9"/>
                <a:stretch>
                  <a:fillRect t="-10000" r="-324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8A7B3B6-BB4C-4F45-8A90-6A39023EB77A}"/>
              </a:ext>
            </a:extLst>
          </p:cNvPr>
          <p:cNvCxnSpPr>
            <a:cxnSpLocks/>
          </p:cNvCxnSpPr>
          <p:nvPr/>
        </p:nvCxnSpPr>
        <p:spPr>
          <a:xfrm>
            <a:off x="5617926" y="2864404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AC5E170-E425-7344-997F-A0BE474DF71D}"/>
              </a:ext>
            </a:extLst>
          </p:cNvPr>
          <p:cNvCxnSpPr>
            <a:cxnSpLocks/>
          </p:cNvCxnSpPr>
          <p:nvPr/>
        </p:nvCxnSpPr>
        <p:spPr>
          <a:xfrm>
            <a:off x="7378326" y="6492849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91A386-E68B-EF48-8083-03422CA62A7F}"/>
                  </a:ext>
                </a:extLst>
              </p:cNvPr>
              <p:cNvSpPr/>
              <p:nvPr/>
            </p:nvSpPr>
            <p:spPr>
              <a:xfrm>
                <a:off x="5057441" y="4181096"/>
                <a:ext cx="1079142" cy="408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91A386-E68B-EF48-8083-03422CA62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41" y="4181096"/>
                <a:ext cx="1079142" cy="4082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E9D6756-5701-D74A-B1BC-DF690B71AF15}"/>
              </a:ext>
            </a:extLst>
          </p:cNvPr>
          <p:cNvSpPr txBox="1"/>
          <p:nvPr/>
        </p:nvSpPr>
        <p:spPr>
          <a:xfrm>
            <a:off x="6017041" y="3826265"/>
            <a:ext cx="936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0 0 1 0</a:t>
            </a:r>
          </a:p>
          <a:p>
            <a:r>
              <a:rPr kumimoji="1" lang="en-US" altLang="ko-KR" dirty="0"/>
              <a:t>0 1 1 0</a:t>
            </a:r>
          </a:p>
          <a:p>
            <a:r>
              <a:rPr kumimoji="1" lang="en-US" altLang="ko-KR" dirty="0"/>
              <a:t>1 1 0 0</a:t>
            </a:r>
          </a:p>
          <a:p>
            <a:r>
              <a:rPr kumimoji="1" lang="en-US" altLang="ko-KR" dirty="0"/>
              <a:t>0 1 1 1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FF5631-23BF-9F49-A476-4C2F33E2FAB6}"/>
                  </a:ext>
                </a:extLst>
              </p:cNvPr>
              <p:cNvSpPr/>
              <p:nvPr/>
            </p:nvSpPr>
            <p:spPr>
              <a:xfrm>
                <a:off x="10151351" y="6079557"/>
                <a:ext cx="2112310" cy="408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 = 1 1 0 1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FF5631-23BF-9F49-A476-4C2F33E2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51" y="6079557"/>
                <a:ext cx="2112310" cy="408253"/>
              </a:xfrm>
              <a:prstGeom prst="rect">
                <a:avLst/>
              </a:prstGeom>
              <a:blipFill>
                <a:blip r:embed="rId11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8C7D95-BB0C-4541-A8C1-CB8059D84B3A}"/>
                  </a:ext>
                </a:extLst>
              </p:cNvPr>
              <p:cNvSpPr txBox="1"/>
              <p:nvPr/>
            </p:nvSpPr>
            <p:spPr>
              <a:xfrm>
                <a:off x="568408" y="5617676"/>
                <a:ext cx="40622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3.</a:t>
                </a:r>
                <a:r>
                  <a:rPr kumimoji="1" lang="ko-KR" altLang="en-US" b="1" dirty="0"/>
                  <a:t>    </a:t>
                </a:r>
                <a:r>
                  <a:rPr kumimoji="1" lang="ko-KR" altLang="en-US" dirty="0"/>
                  <a:t>밑의 결과 벡터의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확인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8C7D95-BB0C-4541-A8C1-CB8059D8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08" y="5617676"/>
                <a:ext cx="4062202" cy="430887"/>
              </a:xfrm>
              <a:prstGeom prst="rect">
                <a:avLst/>
              </a:prstGeom>
              <a:blipFill>
                <a:blip r:embed="rId12"/>
                <a:stretch>
                  <a:fillRect l="-1869" t="-8571" r="-312" b="-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D44A42-8310-8648-AEA2-A4FD8258452B}"/>
                  </a:ext>
                </a:extLst>
              </p:cNvPr>
              <p:cNvSpPr txBox="1"/>
              <p:nvPr/>
            </p:nvSpPr>
            <p:spPr>
              <a:xfrm>
                <a:off x="8293700" y="6137898"/>
                <a:ext cx="19840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최종 </a:t>
                </a:r>
                <a:r>
                  <a:rPr kumimoji="1" lang="ko-KR" altLang="en-US" dirty="0" err="1"/>
                  <a:t>메세지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D44A42-8310-8648-AEA2-A4FD8258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700" y="6137898"/>
                <a:ext cx="1984005" cy="369332"/>
              </a:xfrm>
              <a:prstGeom prst="rect">
                <a:avLst/>
              </a:prstGeom>
              <a:blipFill>
                <a:blip r:embed="rId13"/>
                <a:stretch>
                  <a:fillRect l="-3185" t="-1000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제목 1">
            <a:extLst>
              <a:ext uri="{FF2B5EF4-FFF2-40B4-BE49-F238E27FC236}">
                <a16:creationId xmlns:a16="http://schemas.microsoft.com/office/drawing/2014/main" id="{39E018DD-ABF7-404A-B069-2006F1D2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Information Set Decoding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(Toy Example)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C33BF5F-C9BA-0041-86D1-903C633373DD}"/>
              </a:ext>
            </a:extLst>
          </p:cNvPr>
          <p:cNvSpPr/>
          <p:nvPr/>
        </p:nvSpPr>
        <p:spPr>
          <a:xfrm>
            <a:off x="4045712" y="2011524"/>
            <a:ext cx="1999488" cy="9015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83B8C-D581-F443-9970-CDAF5B40E749}"/>
              </a:ext>
            </a:extLst>
          </p:cNvPr>
          <p:cNvSpPr txBox="1"/>
          <p:nvPr/>
        </p:nvSpPr>
        <p:spPr>
          <a:xfrm>
            <a:off x="4714447" y="1663375"/>
            <a:ext cx="7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1"/>
                </a:solidFill>
              </a:rPr>
              <a:t>Secret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03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856DED-9964-EC43-9BC0-DDEA9538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68" y="2122934"/>
            <a:ext cx="8451784" cy="38150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2334878-8753-2943-92A1-0A5600A9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Information Set Decoding (ISD)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EBE933-494A-B248-B18B-396E0B47F79A}"/>
                  </a:ext>
                </a:extLst>
              </p:cNvPr>
              <p:cNvSpPr txBox="1"/>
              <p:nvPr/>
            </p:nvSpPr>
            <p:spPr>
              <a:xfrm>
                <a:off x="521208" y="1342706"/>
                <a:ext cx="5276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1" dirty="0"/>
                  <a:t>Prange ISD</a:t>
                </a:r>
                <a:r>
                  <a:rPr kumimoji="1" lang="ko-Kore-KR" altLang="en-US" sz="2000" b="1" dirty="0"/>
                  <a:t>는</a:t>
                </a:r>
                <a:r>
                  <a:rPr kumimoji="1" lang="ko-KR" altLang="en-US" sz="2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ko-KR" altLang="en-US" sz="2000" b="1" dirty="0"/>
                  <a:t>에서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ko-Kore-KR" altLang="en-US" sz="2000" b="1" dirty="0"/>
                  <a:t>인</a:t>
                </a:r>
                <a:r>
                  <a:rPr kumimoji="1" lang="ko-KR" altLang="en-US" sz="2000" b="1" dirty="0"/>
                  <a:t> 경우에 해당함</a:t>
                </a:r>
                <a:endParaRPr kumimoji="1" lang="ko-Kore-KR" altLang="en-US" sz="2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EBE933-494A-B248-B18B-396E0B47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1342706"/>
                <a:ext cx="5276829" cy="400110"/>
              </a:xfrm>
              <a:prstGeom prst="rect">
                <a:avLst/>
              </a:prstGeom>
              <a:blipFill>
                <a:blip r:embed="rId3"/>
                <a:stretch>
                  <a:fillRect l="-1202" t="-9091" r="-240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11AE8A13-8E3E-8E43-B152-762CFA5C1FD2}"/>
              </a:ext>
            </a:extLst>
          </p:cNvPr>
          <p:cNvSpPr/>
          <p:nvPr/>
        </p:nvSpPr>
        <p:spPr>
          <a:xfrm>
            <a:off x="2846832" y="3265932"/>
            <a:ext cx="3316224" cy="26720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723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Google Shape;325;ge2a6cea0d3_1_0"/>
              <p:cNvSpPr txBox="1"/>
              <p:nvPr/>
            </p:nvSpPr>
            <p:spPr>
              <a:xfrm>
                <a:off x="411920" y="1160898"/>
                <a:ext cx="10754400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r>
                  <a:rPr lang="ko-KR" b="1" dirty="0"/>
                  <a:t>다양한 버전의 </a:t>
                </a:r>
                <a:r>
                  <a:rPr lang="en-US" altLang="ko-KR" b="1" dirty="0"/>
                  <a:t>ISD</a:t>
                </a:r>
                <a:r>
                  <a:rPr lang="en-US" altLang="ko-KR" dirty="0"/>
                  <a:t> </a:t>
                </a:r>
                <a:r>
                  <a:rPr lang="ko-KR" dirty="0"/>
                  <a:t>들이 있지만, 큰 </a:t>
                </a:r>
                <a:r>
                  <a:rPr lang="ko-KR" b="1" dirty="0"/>
                  <a:t>성능 차이 </a:t>
                </a:r>
                <a:r>
                  <a:rPr lang="ko-KR" b="1" dirty="0" err="1"/>
                  <a:t>X</a:t>
                </a:r>
                <a:endParaRPr b="1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endParaRPr lang="en-US" altLang="ko-KR" dirty="0"/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Syndrome decoding </a:t>
                </a:r>
                <a:r>
                  <a:rPr lang="ko-KR" altLang="en-US" dirty="0"/>
                  <a:t>문제를 해결하는데 효율적인 </a:t>
                </a:r>
                <a:r>
                  <a:rPr lang="en-US" altLang="ko-KR" dirty="0"/>
                  <a:t>Quantum </a:t>
                </a:r>
                <a:r>
                  <a:rPr lang="ko-KR" altLang="en-US" dirty="0"/>
                  <a:t>버전의 </a:t>
                </a:r>
                <a:r>
                  <a:rPr lang="en-US" altLang="ko-KR" dirty="0"/>
                  <a:t>Classical </a:t>
                </a:r>
                <a:r>
                  <a:rPr lang="ko-KR" altLang="en-US" dirty="0"/>
                  <a:t>알고리즘을 선택하는 것</a:t>
                </a:r>
                <a:endParaRPr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914400" lvl="1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Classical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b="1" dirty="0"/>
                  <a:t> Quantum</a:t>
                </a:r>
              </a:p>
              <a:p>
                <a:pPr marL="914400" lvl="1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endParaRPr lang="en-US" altLang="ko-KR" b="1" dirty="0"/>
              </a:p>
              <a:p>
                <a:pPr marL="914400" lvl="1" indent="-355600" algn="l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Arial" panose="020B0604020202020204" pitchFamily="34" charset="0"/>
                  <a:buChar char="•"/>
                </a:pPr>
                <a:r>
                  <a:rPr lang="ko-KR" b="1" dirty="0"/>
                  <a:t>Lee-</a:t>
                </a:r>
                <a:r>
                  <a:rPr lang="ko-KR" b="1" dirty="0" err="1"/>
                  <a:t>Brickel</a:t>
                </a:r>
                <a:r>
                  <a:rPr lang="ko-KR" dirty="0" err="1"/>
                  <a:t>은</a:t>
                </a:r>
                <a:r>
                  <a:rPr lang="ko-KR" b="1" dirty="0"/>
                  <a:t> </a:t>
                </a:r>
                <a:r>
                  <a:rPr lang="ko-KR" dirty="0" err="1"/>
                  <a:t>Weight</a:t>
                </a:r>
                <a:r>
                  <a:rPr lang="ko-KR" dirty="0"/>
                  <a:t> </a:t>
                </a:r>
                <a:r>
                  <a:rPr lang="ko-KR" dirty="0" err="1"/>
                  <a:t>check가</a:t>
                </a:r>
                <a:r>
                  <a:rPr lang="ko-KR" dirty="0"/>
                  <a:t> </a:t>
                </a:r>
                <a:r>
                  <a:rPr lang="ko-KR" dirty="0">
                    <a:solidFill>
                      <a:srgbClr val="FF0000"/>
                    </a:solidFill>
                  </a:rPr>
                  <a:t>2번</a:t>
                </a:r>
                <a:r>
                  <a:rPr lang="ko-KR" dirty="0"/>
                  <a:t>인 반면,</a:t>
                </a:r>
                <a:endParaRPr lang="en-US" altLang="ko-KR" dirty="0"/>
              </a:p>
              <a:p>
                <a:pPr marL="558800" lvl="1" algn="l" rtl="0"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ko-KR" altLang="en-US" b="1" dirty="0"/>
                  <a:t>     </a:t>
                </a:r>
                <a:r>
                  <a:rPr lang="ko-KR" b="1" dirty="0"/>
                  <a:t> </a:t>
                </a:r>
                <a:r>
                  <a:rPr lang="ko-KR" b="1" dirty="0" err="1"/>
                  <a:t>Prange</a:t>
                </a:r>
                <a:r>
                  <a:rPr lang="ko-KR" dirty="0" err="1"/>
                  <a:t>에서는</a:t>
                </a:r>
                <a:r>
                  <a:rPr lang="ko-KR" dirty="0"/>
                  <a:t> </a:t>
                </a:r>
                <a:r>
                  <a:rPr lang="ko-KR" dirty="0">
                    <a:solidFill>
                      <a:srgbClr val="2E75B5"/>
                    </a:solidFill>
                  </a:rPr>
                  <a:t>1번 </a:t>
                </a:r>
                <a:endParaRPr dirty="0">
                  <a:solidFill>
                    <a:srgbClr val="2E75B5"/>
                  </a:solidFill>
                </a:endParaRPr>
              </a:p>
            </p:txBody>
          </p:sp>
        </mc:Choice>
        <mc:Fallback xmlns="">
          <p:sp>
            <p:nvSpPr>
              <p:cNvPr id="325" name="Google Shape;325;ge2a6cea0d3_1_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60898"/>
                <a:ext cx="10754400" cy="4893617"/>
              </a:xfrm>
              <a:prstGeom prst="rect">
                <a:avLst/>
              </a:prstGeom>
              <a:blipFill>
                <a:blip r:embed="rId3"/>
                <a:stretch>
                  <a:fillRect b="-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6" name="Google Shape;326;ge2a6cea0d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97" y="1736929"/>
            <a:ext cx="4495947" cy="23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e2a6cea0d3_1_0"/>
          <p:cNvSpPr/>
          <p:nvPr/>
        </p:nvSpPr>
        <p:spPr>
          <a:xfrm>
            <a:off x="4783846" y="1856631"/>
            <a:ext cx="633102" cy="44144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502FB61-8C5F-A747-AEB1-8B37D0C7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Information Set Decoding (ISD)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4E791-84FB-C243-B5E5-D330E0677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302" y="5765926"/>
            <a:ext cx="6092104" cy="8533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A1C502-F632-D545-B96E-B1C5CD34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433" y="4806299"/>
            <a:ext cx="2666799" cy="94708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09ADF25-90AF-8547-AEAA-2CD7CA2466F6}"/>
              </a:ext>
            </a:extLst>
          </p:cNvPr>
          <p:cNvCxnSpPr/>
          <p:nvPr/>
        </p:nvCxnSpPr>
        <p:spPr>
          <a:xfrm>
            <a:off x="8878529" y="6361472"/>
            <a:ext cx="329887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23609E1-DFD1-8044-AF46-252E424E410B}"/>
              </a:ext>
            </a:extLst>
          </p:cNvPr>
          <p:cNvCxnSpPr>
            <a:cxnSpLocks/>
          </p:cNvCxnSpPr>
          <p:nvPr/>
        </p:nvCxnSpPr>
        <p:spPr>
          <a:xfrm>
            <a:off x="6096000" y="6589757"/>
            <a:ext cx="42770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918E940-22BB-C048-9282-31D78D4B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Information Set Decoding (QISD)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95D99-4690-F84A-ADEF-5F7ABD17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7" y="1719088"/>
            <a:ext cx="6444675" cy="2119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65F64-D1BA-2842-8D1A-629C4D99CA91}"/>
              </a:ext>
            </a:extLst>
          </p:cNvPr>
          <p:cNvSpPr txBox="1"/>
          <p:nvPr/>
        </p:nvSpPr>
        <p:spPr>
          <a:xfrm>
            <a:off x="506897" y="1210226"/>
            <a:ext cx="4584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Grover vs. </a:t>
            </a:r>
            <a:r>
              <a:rPr kumimoji="1" lang="en-US" altLang="ko-Kore-KR" b="1" dirty="0" err="1"/>
              <a:t>McEliece</a:t>
            </a:r>
            <a:r>
              <a:rPr kumimoji="1" lang="en-US" altLang="ko-Kore-KR" b="1" dirty="0"/>
              <a:t> Paper (Bernstein) QISD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endParaRPr kumimoji="1" lang="en-US" altLang="ko-Kore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104750-C192-5B4F-A7A0-EB821B28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62" y="3612333"/>
            <a:ext cx="6295170" cy="3125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39333-846E-1542-8C88-600C3AC4462B}"/>
              </a:ext>
            </a:extLst>
          </p:cNvPr>
          <p:cNvSpPr txBox="1"/>
          <p:nvPr/>
        </p:nvSpPr>
        <p:spPr>
          <a:xfrm>
            <a:off x="8233508" y="3243001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Prange’s</a:t>
            </a:r>
            <a:r>
              <a:rPr kumimoji="1" lang="en-US" altLang="ko-Kore-KR" b="1" dirty="0"/>
              <a:t> ISD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ED11A-1D82-0949-9846-265F2CEBD398}"/>
                  </a:ext>
                </a:extLst>
              </p:cNvPr>
              <p:cNvSpPr txBox="1"/>
              <p:nvPr/>
            </p:nvSpPr>
            <p:spPr>
              <a:xfrm>
                <a:off x="411920" y="4273633"/>
                <a:ext cx="75760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오류가 포함되지 않은 </a:t>
                </a:r>
                <a:endParaRPr kumimoji="1" lang="en-US" altLang="ko-KR" sz="800" dirty="0"/>
              </a:p>
              <a:p>
                <a:r>
                  <a:rPr kumimoji="1" lang="en-US" altLang="ko-KR" sz="800" b="1" dirty="0"/>
                  <a:t>     </a:t>
                </a:r>
              </a:p>
              <a:p>
                <a:r>
                  <a:rPr kumimoji="1" lang="en-US" altLang="ko-KR" b="1" dirty="0"/>
                  <a:t>      Error-free Information set </a:t>
                </a:r>
                <a:r>
                  <a:rPr kumimoji="1" lang="en-US" altLang="ko-KR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/>
                    </a:solidFill>
                  </a:rPr>
                  <a:t>-size)</a:t>
                </a:r>
                <a:r>
                  <a:rPr kumimoji="1" lang="ko-KR" altLang="en-US" dirty="0"/>
                  <a:t>을 찾아내는데 </a:t>
                </a:r>
                <a:endParaRPr kumimoji="1" lang="en-US" altLang="ko-KR" dirty="0"/>
              </a:p>
              <a:p>
                <a:endParaRPr kumimoji="1" lang="en-US" altLang="ko-KR" sz="800" dirty="0"/>
              </a:p>
              <a:p>
                <a:r>
                  <a:rPr kumimoji="1" lang="en-US" altLang="ko-KR" dirty="0"/>
                  <a:t>     </a:t>
                </a:r>
                <a:r>
                  <a:rPr kumimoji="1" lang="ko-KR" altLang="en-US" dirty="0"/>
                  <a:t> </a:t>
                </a:r>
                <a:r>
                  <a:rPr kumimoji="1" lang="en-US" altLang="ko-Kore-KR" b="1" dirty="0"/>
                  <a:t>Grover </a:t>
                </a:r>
                <a:r>
                  <a:rPr kumimoji="1" lang="ko-KR" altLang="en-US" b="1" dirty="0"/>
                  <a:t>알고리즘이</a:t>
                </a:r>
                <a:r>
                  <a:rPr kumimoji="1" lang="en-US" altLang="ko-KR" b="1" dirty="0"/>
                  <a:t> </a:t>
                </a:r>
                <a:r>
                  <a:rPr kumimoji="1" lang="ko-KR" altLang="en-US" b="1" dirty="0"/>
                  <a:t>완벽히 적용</a:t>
                </a:r>
                <a:r>
                  <a:rPr kumimoji="1" lang="ko-KR" altLang="en-US" dirty="0"/>
                  <a:t>될 수 있음을 제시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ED11A-1D82-0949-9846-265F2CEBD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4273633"/>
                <a:ext cx="7576054" cy="1169551"/>
              </a:xfrm>
              <a:prstGeom prst="rect">
                <a:avLst/>
              </a:prstGeom>
              <a:blipFill>
                <a:blip r:embed="rId4"/>
                <a:stretch>
                  <a:fillRect l="-503" t="-3226" b="-75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12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A6ABB5-480C-C64C-B767-2D3D87CE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/>
              <a:t>Quantum Information Set Decoding (QISD)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097CD1-EAAE-A946-9216-234B40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9" y="1893321"/>
            <a:ext cx="4504924" cy="12578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1562EA-4762-254B-846C-2502F9FE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66" y="4668516"/>
            <a:ext cx="3103346" cy="1436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C64C72-C8D2-A441-8522-1C4899553086}"/>
                  </a:ext>
                </a:extLst>
              </p:cNvPr>
              <p:cNvSpPr txBox="1"/>
              <p:nvPr/>
            </p:nvSpPr>
            <p:spPr>
              <a:xfrm>
                <a:off x="347525" y="1342730"/>
                <a:ext cx="6605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b="1" dirty="0"/>
                  <a:t>BN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b="1" dirty="0"/>
                  <a:t>Co</a:t>
                </a:r>
                <a:r>
                  <a:rPr kumimoji="1" lang="en-US" altLang="ko-KR" b="1" dirty="0"/>
                  <a:t>lumn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Permutation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Matrix </a:t>
                </a:r>
                <a:r>
                  <a:rPr kumimoji="1" lang="ko-KR" altLang="en-US" dirty="0"/>
                  <a:t>을 사용하여 중첩 </a:t>
                </a:r>
                <a:r>
                  <a:rPr kumimoji="1" lang="en-US" altLang="ko-KR" dirty="0"/>
                  <a:t>Input </a:t>
                </a:r>
                <a:r>
                  <a:rPr kumimoji="1" lang="ko-KR" altLang="en-US" dirty="0"/>
                  <a:t>세팅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C64C72-C8D2-A441-8522-1C489955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5" y="1342730"/>
                <a:ext cx="6605719" cy="369332"/>
              </a:xfrm>
              <a:prstGeom prst="rect">
                <a:avLst/>
              </a:prstGeom>
              <a:blipFill>
                <a:blip r:embed="rId4"/>
                <a:stretch>
                  <a:fillRect l="-576"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41551-07BC-B048-B4E8-696005968637}"/>
                  </a:ext>
                </a:extLst>
              </p:cNvPr>
              <p:cNvSpPr txBox="1"/>
              <p:nvPr/>
            </p:nvSpPr>
            <p:spPr>
              <a:xfrm>
                <a:off x="708896" y="4360228"/>
                <a:ext cx="267566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1700" dirty="0"/>
                  <a:t>-bit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Vector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(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Weight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=</a:t>
                </a:r>
                <a:r>
                  <a:rPr kumimoji="1" lang="ko-KR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7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sz="1700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ko-KR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ko-Kore-KR" altLang="en-US" sz="17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41551-07BC-B048-B4E8-696005968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96" y="4360228"/>
                <a:ext cx="2675669" cy="353943"/>
              </a:xfrm>
              <a:prstGeom prst="rect">
                <a:avLst/>
              </a:prstGeom>
              <a:blipFill>
                <a:blip r:embed="rId5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6C7A1F-0250-7048-8623-88ECA6AC172B}"/>
              </a:ext>
            </a:extLst>
          </p:cNvPr>
          <p:cNvSpPr txBox="1"/>
          <p:nvPr/>
        </p:nvSpPr>
        <p:spPr>
          <a:xfrm>
            <a:off x="3330030" y="4350992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FDEE1A-B255-4B4C-B76B-2116E9446E3F}"/>
              </a:ext>
            </a:extLst>
          </p:cNvPr>
          <p:cNvSpPr/>
          <p:nvPr/>
        </p:nvSpPr>
        <p:spPr>
          <a:xfrm>
            <a:off x="3363265" y="4428763"/>
            <a:ext cx="1567543" cy="220419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1DB65F-EB4F-804A-907B-A35264627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676" y="4196110"/>
            <a:ext cx="2488101" cy="1875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2FE47-BA29-3E4C-9920-479B89078886}"/>
                  </a:ext>
                </a:extLst>
              </p:cNvPr>
              <p:cNvSpPr txBox="1"/>
              <p:nvPr/>
            </p:nvSpPr>
            <p:spPr>
              <a:xfrm>
                <a:off x="347525" y="3774340"/>
                <a:ext cx="377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b="1" dirty="0"/>
                  <a:t>우선 </a:t>
                </a:r>
                <a:r>
                  <a:rPr kumimoji="1" lang="en-US" altLang="ko-Kore-KR" b="1" dirty="0"/>
                  <a:t>BN</a:t>
                </a:r>
                <a:r>
                  <a:rPr kumimoji="1" lang="ko-KR" altLang="en-US" b="1" dirty="0"/>
                  <a:t>을 활용한 </a:t>
                </a:r>
                <a:r>
                  <a:rPr kumimoji="1" lang="en-US" altLang="ko-KR" b="1" dirty="0"/>
                  <a:t>Random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ko-KR" b="1" dirty="0"/>
                  <a:t> </a:t>
                </a:r>
                <a:r>
                  <a:rPr kumimoji="1" lang="ko-KR" altLang="en-US" b="1" dirty="0"/>
                  <a:t>선택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2FE47-BA29-3E4C-9920-479B8907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5" y="3774340"/>
                <a:ext cx="3777316" cy="369332"/>
              </a:xfrm>
              <a:prstGeom prst="rect">
                <a:avLst/>
              </a:prstGeom>
              <a:blipFill>
                <a:blip r:embed="rId7"/>
                <a:stretch>
                  <a:fillRect l="-1007" t="-10000" r="-1342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0EEEDB5F-6310-FD45-A6F8-7015E6F11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210" y="1437978"/>
            <a:ext cx="3618302" cy="4103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9FEBF9-6B60-2B43-BA81-8FFE5027C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645" y="5796563"/>
            <a:ext cx="1485273" cy="702129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2BDD877-2A2F-BA4F-8EDE-F6AB70569308}"/>
              </a:ext>
            </a:extLst>
          </p:cNvPr>
          <p:cNvSpPr/>
          <p:nvPr/>
        </p:nvSpPr>
        <p:spPr>
          <a:xfrm>
            <a:off x="8778240" y="3143796"/>
            <a:ext cx="1994262" cy="1253094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0E5ED6-6465-B54A-B8B2-C2587711D5F2}"/>
              </a:ext>
            </a:extLst>
          </p:cNvPr>
          <p:cNvCxnSpPr>
            <a:cxnSpLocks/>
          </p:cNvCxnSpPr>
          <p:nvPr/>
        </p:nvCxnSpPr>
        <p:spPr>
          <a:xfrm>
            <a:off x="8295235" y="1212700"/>
            <a:ext cx="16565" cy="543755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 IDENTITY BASED ENCRYPTION SECURITY NOTIONS AND NEW IBE SCHEMES FOR SAKAI  KASAHARA KEY CONSTRUCTION N. DENIZ SARIER. - ppt download">
            <a:extLst>
              <a:ext uri="{FF2B5EF4-FFF2-40B4-BE49-F238E27FC236}">
                <a16:creationId xmlns:a16="http://schemas.microsoft.com/office/drawing/2014/main" id="{388E7B29-CD0F-634F-A624-3C17876A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56" y="1540784"/>
            <a:ext cx="6924227" cy="51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Google Shape;138;ge3905a5612_0_10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Classic McEliece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CB522-09AF-5848-B044-0D0470660E6F}"/>
              </a:ext>
            </a:extLst>
          </p:cNvPr>
          <p:cNvSpPr txBox="1"/>
          <p:nvPr/>
        </p:nvSpPr>
        <p:spPr>
          <a:xfrm>
            <a:off x="509802" y="1356118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800" b="1" dirty="0"/>
              <a:t>Classic </a:t>
            </a:r>
            <a:r>
              <a:rPr kumimoji="1" lang="en-US" altLang="ko-Kore-KR" sz="1800" b="1" dirty="0" err="1"/>
              <a:t>McEliece</a:t>
            </a:r>
            <a:r>
              <a:rPr kumimoji="1" lang="en-US" altLang="ko-Kore-KR" sz="1800" b="1" dirty="0"/>
              <a:t> KEM</a:t>
            </a:r>
            <a:r>
              <a:rPr kumimoji="1" lang="en-US" altLang="ko-Kore-KR" sz="1800" dirty="0"/>
              <a:t>(Key Encapsulation Mechanism)</a:t>
            </a:r>
            <a:endParaRPr kumimoji="1" lang="ko-Kore-KR" altLang="en-US" sz="1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3FF5B5-0982-7545-B9EB-C1D839EDFFEE}"/>
              </a:ext>
            </a:extLst>
          </p:cNvPr>
          <p:cNvSpPr/>
          <p:nvPr/>
        </p:nvSpPr>
        <p:spPr>
          <a:xfrm>
            <a:off x="4884388" y="5746897"/>
            <a:ext cx="566077" cy="244549"/>
          </a:xfrm>
          <a:prstGeom prst="rect">
            <a:avLst/>
          </a:prstGeom>
          <a:solidFill>
            <a:srgbClr val="AFF2FF"/>
          </a:solidFill>
          <a:ln>
            <a:solidFill>
              <a:srgbClr val="AF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FDAB4-A36A-134A-9806-3B62160225DB}"/>
              </a:ext>
            </a:extLst>
          </p:cNvPr>
          <p:cNvSpPr txBox="1"/>
          <p:nvPr/>
        </p:nvSpPr>
        <p:spPr>
          <a:xfrm>
            <a:off x="4827182" y="5696545"/>
            <a:ext cx="693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secret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123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A6ABB5-480C-C64C-B767-2D3D87CE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/>
              <a:t>Quantum Information Set Decoding (QISD)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C64C72-C8D2-A441-8522-1C4899553086}"/>
                  </a:ext>
                </a:extLst>
              </p:cNvPr>
              <p:cNvSpPr txBox="1"/>
              <p:nvPr/>
            </p:nvSpPr>
            <p:spPr>
              <a:xfrm>
                <a:off x="411920" y="1296090"/>
                <a:ext cx="4747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에 따른 </a:t>
                </a:r>
                <a:r>
                  <a:rPr kumimoji="1" lang="en-US" altLang="ko-KR" dirty="0"/>
                  <a:t>Permutation Matrix </a:t>
                </a:r>
                <a:r>
                  <a:rPr kumimoji="1" lang="ko-KR" altLang="en-US" dirty="0"/>
                  <a:t>생성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C64C72-C8D2-A441-8522-1C489955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296090"/>
                <a:ext cx="4747838" cy="369332"/>
              </a:xfrm>
              <a:prstGeom prst="rect">
                <a:avLst/>
              </a:prstGeom>
              <a:blipFill>
                <a:blip r:embed="rId3"/>
                <a:stretch>
                  <a:fillRect l="-800" t="-1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41551-07BC-B048-B4E8-696005968637}"/>
                  </a:ext>
                </a:extLst>
              </p:cNvPr>
              <p:cNvSpPr txBox="1"/>
              <p:nvPr/>
            </p:nvSpPr>
            <p:spPr>
              <a:xfrm>
                <a:off x="946504" y="2089597"/>
                <a:ext cx="267566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1700" dirty="0"/>
                  <a:t>-bit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Vector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(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Weight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=</a:t>
                </a:r>
                <a:r>
                  <a:rPr kumimoji="1" lang="ko-KR" altLang="en-US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7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sz="1700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ko-KR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ko-Kore-KR" altLang="en-US" sz="17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41551-07BC-B048-B4E8-696005968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4" y="2089597"/>
                <a:ext cx="2675669" cy="353943"/>
              </a:xfrm>
              <a:prstGeom prst="rect">
                <a:avLst/>
              </a:prstGeom>
              <a:blipFill>
                <a:blip r:embed="rId4"/>
                <a:stretch>
                  <a:fillRect t="-6897" b="-206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6C7A1F-0250-7048-8623-88ECA6AC172B}"/>
              </a:ext>
            </a:extLst>
          </p:cNvPr>
          <p:cNvSpPr txBox="1"/>
          <p:nvPr/>
        </p:nvSpPr>
        <p:spPr>
          <a:xfrm>
            <a:off x="3609582" y="2095255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FDEE1A-B255-4B4C-B76B-2116E9446E3F}"/>
              </a:ext>
            </a:extLst>
          </p:cNvPr>
          <p:cNvSpPr/>
          <p:nvPr/>
        </p:nvSpPr>
        <p:spPr>
          <a:xfrm>
            <a:off x="3609582" y="2095255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071783-73DB-B24E-8FF9-4BCFB206FE21}"/>
                  </a:ext>
                </a:extLst>
              </p:cNvPr>
              <p:cNvSpPr txBox="1"/>
              <p:nvPr/>
            </p:nvSpPr>
            <p:spPr>
              <a:xfrm>
                <a:off x="4005522" y="3409853"/>
                <a:ext cx="7756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071783-73DB-B24E-8FF9-4BCFB206F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22" y="3409853"/>
                <a:ext cx="77566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ACFFFDE-38F0-0D4D-847A-5F35F4107156}"/>
              </a:ext>
            </a:extLst>
          </p:cNvPr>
          <p:cNvSpPr txBox="1"/>
          <p:nvPr/>
        </p:nvSpPr>
        <p:spPr>
          <a:xfrm>
            <a:off x="6644766" y="3583145"/>
            <a:ext cx="20569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700" b="1" dirty="0"/>
              <a:t>한</a:t>
            </a:r>
            <a:r>
              <a:rPr kumimoji="1" lang="ko-KR" altLang="en-US" sz="1700" b="1" dirty="0"/>
              <a:t> </a:t>
            </a:r>
            <a:r>
              <a:rPr kumimoji="1" lang="en-US" altLang="ko-KR" sz="1700" b="1" dirty="0"/>
              <a:t>Column</a:t>
            </a:r>
            <a:r>
              <a:rPr kumimoji="1" lang="ko-KR" altLang="en-US" sz="1700" b="1" dirty="0"/>
              <a:t> 씩</a:t>
            </a:r>
            <a:r>
              <a:rPr kumimoji="1" lang="ko-KR" altLang="en-US" sz="1700" dirty="0"/>
              <a:t> </a:t>
            </a:r>
            <a:r>
              <a:rPr kumimoji="1" lang="ko-KR" altLang="en-US" sz="1700" b="1" dirty="0"/>
              <a:t>검사</a:t>
            </a:r>
            <a:r>
              <a:rPr kumimoji="1" lang="en-US" altLang="ko-KR" sz="1700" dirty="0"/>
              <a:t>, </a:t>
            </a:r>
            <a:r>
              <a:rPr kumimoji="1" lang="ko-KR" altLang="en-US" sz="1700" dirty="0"/>
              <a:t> </a:t>
            </a:r>
            <a:endParaRPr kumimoji="1" lang="en-US" altLang="ko-KR" sz="1700" dirty="0"/>
          </a:p>
          <a:p>
            <a:r>
              <a:rPr kumimoji="1" lang="ko-KR" altLang="en-US" sz="1700" dirty="0"/>
              <a:t>     </a:t>
            </a:r>
            <a:r>
              <a:rPr kumimoji="1" lang="en-US" altLang="ko-KR" sz="1700" b="1" dirty="0" err="1"/>
              <a:t>CSwap</a:t>
            </a:r>
            <a:r>
              <a:rPr kumimoji="1" lang="en-US" altLang="ko-KR" sz="1700" b="1" dirty="0"/>
              <a:t> </a:t>
            </a:r>
            <a:r>
              <a:rPr kumimoji="1" lang="ko-KR" altLang="en-US" sz="1700" b="1" dirty="0"/>
              <a:t>사용</a:t>
            </a:r>
            <a:endParaRPr kumimoji="1" lang="ko-Kore-KR" altLang="en-US" sz="1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C43D2-C284-DF4C-9826-88AE231D7BFD}"/>
              </a:ext>
            </a:extLst>
          </p:cNvPr>
          <p:cNvSpPr txBox="1"/>
          <p:nvPr/>
        </p:nvSpPr>
        <p:spPr>
          <a:xfrm>
            <a:off x="5681010" y="2089597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551813E-57EE-C149-8616-594E427E03D6}"/>
              </a:ext>
            </a:extLst>
          </p:cNvPr>
          <p:cNvSpPr/>
          <p:nvPr/>
        </p:nvSpPr>
        <p:spPr>
          <a:xfrm>
            <a:off x="5681010" y="2089597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F8CF6CF-F4B5-CA4C-9020-F4868B86E460}"/>
                  </a:ext>
                </a:extLst>
              </p:cNvPr>
              <p:cNvSpPr/>
              <p:nvPr/>
            </p:nvSpPr>
            <p:spPr>
              <a:xfrm>
                <a:off x="5213303" y="2505095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F8CF6CF-F4B5-CA4C-9020-F4868B86E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303" y="2505095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E445F4-6CA6-B040-80A4-B4AAAA424F99}"/>
                  </a:ext>
                </a:extLst>
              </p:cNvPr>
              <p:cNvSpPr/>
              <p:nvPr/>
            </p:nvSpPr>
            <p:spPr>
              <a:xfrm>
                <a:off x="7338361" y="2505095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E445F4-6CA6-B040-80A4-B4AAAA424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61" y="2505095"/>
                <a:ext cx="4315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9669AE5-2D3A-4B48-8569-1B718EC32891}"/>
              </a:ext>
            </a:extLst>
          </p:cNvPr>
          <p:cNvSpPr txBox="1"/>
          <p:nvPr/>
        </p:nvSpPr>
        <p:spPr>
          <a:xfrm>
            <a:off x="7911250" y="2089597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6A4EE68-BC79-324C-9E56-089C2680BB04}"/>
              </a:ext>
            </a:extLst>
          </p:cNvPr>
          <p:cNvSpPr/>
          <p:nvPr/>
        </p:nvSpPr>
        <p:spPr>
          <a:xfrm>
            <a:off x="7911250" y="2089597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48C4AE-3F7A-DC46-8FE5-641E3E7CD15F}"/>
                  </a:ext>
                </a:extLst>
              </p:cNvPr>
              <p:cNvSpPr/>
              <p:nvPr/>
            </p:nvSpPr>
            <p:spPr>
              <a:xfrm>
                <a:off x="9568601" y="2505095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48C4AE-3F7A-DC46-8FE5-641E3E7CD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01" y="2505095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806F026-8A91-534D-BE67-86EA1D5AC962}"/>
              </a:ext>
            </a:extLst>
          </p:cNvPr>
          <p:cNvSpPr txBox="1"/>
          <p:nvPr/>
        </p:nvSpPr>
        <p:spPr>
          <a:xfrm>
            <a:off x="10141490" y="2089597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6B9A12C-7CB6-8340-9331-E06E5493D222}"/>
              </a:ext>
            </a:extLst>
          </p:cNvPr>
          <p:cNvSpPr/>
          <p:nvPr/>
        </p:nvSpPr>
        <p:spPr>
          <a:xfrm>
            <a:off x="10141490" y="2089597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885DA85-22CC-BC42-9A18-980F95118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135" y="4853510"/>
            <a:ext cx="2594024" cy="1200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A039C3-A332-974C-A6E0-32B52E5F17E0}"/>
              </a:ext>
            </a:extLst>
          </p:cNvPr>
          <p:cNvSpPr txBox="1"/>
          <p:nvPr/>
        </p:nvSpPr>
        <p:spPr>
          <a:xfrm>
            <a:off x="10141490" y="34848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전치하여</a:t>
            </a:r>
            <a:r>
              <a:rPr kumimoji="1" lang="ko-KR" altLang="en-US" b="1" dirty="0"/>
              <a:t> 사용 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3D029-0D20-C540-8A1F-952FBC8041D1}"/>
              </a:ext>
            </a:extLst>
          </p:cNvPr>
          <p:cNvSpPr txBox="1"/>
          <p:nvPr/>
        </p:nvSpPr>
        <p:spPr>
          <a:xfrm>
            <a:off x="4080520" y="4843851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343808F-FCDA-BE46-8A6F-A6E37B6A1576}"/>
              </a:ext>
            </a:extLst>
          </p:cNvPr>
          <p:cNvSpPr/>
          <p:nvPr/>
        </p:nvSpPr>
        <p:spPr>
          <a:xfrm>
            <a:off x="4080520" y="4843851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36007-02B0-E444-962D-8AAF4564B1C0}"/>
                  </a:ext>
                </a:extLst>
              </p:cNvPr>
              <p:cNvSpPr txBox="1"/>
              <p:nvPr/>
            </p:nvSpPr>
            <p:spPr>
              <a:xfrm>
                <a:off x="3659159" y="525934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36007-02B0-E444-962D-8AAF4564B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159" y="5259349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0F16BE-EE61-7043-BB92-442779D42D98}"/>
                  </a:ext>
                </a:extLst>
              </p:cNvPr>
              <p:cNvSpPr txBox="1"/>
              <p:nvPr/>
            </p:nvSpPr>
            <p:spPr>
              <a:xfrm>
                <a:off x="5536496" y="4519693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0F16BE-EE61-7043-BB92-442779D4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96" y="4519693"/>
                <a:ext cx="3804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EE6AAB94-8F6C-E64D-95B5-00D4B011B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7447" y="4905838"/>
            <a:ext cx="807187" cy="1148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F4D3EA-B1D9-8D41-8970-CD7A75CEE681}"/>
                  </a:ext>
                </a:extLst>
              </p:cNvPr>
              <p:cNvSpPr txBox="1"/>
              <p:nvPr/>
            </p:nvSpPr>
            <p:spPr>
              <a:xfrm>
                <a:off x="5862934" y="525630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F4D3EA-B1D9-8D41-8970-CD7A75CEE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34" y="5256308"/>
                <a:ext cx="41068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A2B5AC-AC88-8645-BB3D-3B7AFC2AF9C5}"/>
              </a:ext>
            </a:extLst>
          </p:cNvPr>
          <p:cNvSpPr/>
          <p:nvPr/>
        </p:nvSpPr>
        <p:spPr>
          <a:xfrm>
            <a:off x="994088" y="4767831"/>
            <a:ext cx="1251979" cy="12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276D81-3E54-4143-9F6A-174E962ECB79}"/>
                  </a:ext>
                </a:extLst>
              </p:cNvPr>
              <p:cNvSpPr txBox="1"/>
              <p:nvPr/>
            </p:nvSpPr>
            <p:spPr>
              <a:xfrm>
                <a:off x="1452067" y="5230908"/>
                <a:ext cx="703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276D81-3E54-4143-9F6A-174E962E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67" y="5230908"/>
                <a:ext cx="70365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3A5B25A-869D-9448-A539-5223A4C0B473}"/>
                  </a:ext>
                </a:extLst>
              </p:cNvPr>
              <p:cNvSpPr/>
              <p:nvPr/>
            </p:nvSpPr>
            <p:spPr>
              <a:xfrm>
                <a:off x="6566523" y="6100746"/>
                <a:ext cx="559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ore-KR" altLang="en-US" dirty="0"/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3A5B25A-869D-9448-A539-5223A4C0B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3" y="6100746"/>
                <a:ext cx="5598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46B96A6-50B5-394E-9157-233F0FD070F8}"/>
              </a:ext>
            </a:extLst>
          </p:cNvPr>
          <p:cNvCxnSpPr>
            <a:cxnSpLocks/>
          </p:cNvCxnSpPr>
          <p:nvPr/>
        </p:nvCxnSpPr>
        <p:spPr>
          <a:xfrm flipH="1">
            <a:off x="712830" y="4336452"/>
            <a:ext cx="10729870" cy="3473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9D877185-EDEA-1A46-88DB-D45EF2106F4A}"/>
              </a:ext>
            </a:extLst>
          </p:cNvPr>
          <p:cNvSpPr/>
          <p:nvPr/>
        </p:nvSpPr>
        <p:spPr>
          <a:xfrm rot="16200000">
            <a:off x="7551587" y="1732427"/>
            <a:ext cx="117581" cy="3499044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313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ED6732C-9979-114B-B43F-BB2261BD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/>
              <a:t>Quantum Information Set Decoding (QISD)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EEDE01-7083-B84F-82A6-E3909C78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731" y="1619307"/>
            <a:ext cx="3186114" cy="4863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42D14A-53CC-BA46-B55F-D4D684A1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0" y="1567906"/>
            <a:ext cx="4944560" cy="1616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022D50-9E49-6844-B03A-21E249D5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700" y="4117858"/>
            <a:ext cx="1416880" cy="3320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750291-D8E7-4945-80B5-B53CE5B53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85" y="3605646"/>
            <a:ext cx="2022616" cy="2701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BD999-385F-F245-BE7A-57176C378B91}"/>
              </a:ext>
            </a:extLst>
          </p:cNvPr>
          <p:cNvSpPr txBox="1"/>
          <p:nvPr/>
        </p:nvSpPr>
        <p:spPr>
          <a:xfrm>
            <a:off x="2457594" y="1098416"/>
            <a:ext cx="1160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Classical</a:t>
            </a:r>
            <a:endParaRPr kumimoji="1" lang="ko-Kore-KR" altLang="en-US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3FE77-D666-944C-A957-3FA908CD0301}"/>
              </a:ext>
            </a:extLst>
          </p:cNvPr>
          <p:cNvSpPr txBox="1"/>
          <p:nvPr/>
        </p:nvSpPr>
        <p:spPr>
          <a:xfrm>
            <a:off x="8266096" y="1080275"/>
            <a:ext cx="1294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Quantum</a:t>
            </a:r>
            <a:endParaRPr kumimoji="1" lang="ko-Kore-KR" altLang="en-US" sz="2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16050-6145-7B41-B245-3575794E9F23}"/>
              </a:ext>
            </a:extLst>
          </p:cNvPr>
          <p:cNvSpPr/>
          <p:nvPr/>
        </p:nvSpPr>
        <p:spPr>
          <a:xfrm>
            <a:off x="750202" y="1582164"/>
            <a:ext cx="4835489" cy="4964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433B42-828D-044A-8C5B-EC29CC9DB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618" y="1611136"/>
            <a:ext cx="2208935" cy="4863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B74686D-E644-5C4C-943B-422002BB362D}"/>
              </a:ext>
            </a:extLst>
          </p:cNvPr>
          <p:cNvSpPr/>
          <p:nvPr/>
        </p:nvSpPr>
        <p:spPr>
          <a:xfrm>
            <a:off x="1059819" y="5035449"/>
            <a:ext cx="1923163" cy="1265872"/>
          </a:xfrm>
          <a:prstGeom prst="round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874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13AA25-D556-CD46-80E1-597F31251095}"/>
              </a:ext>
            </a:extLst>
          </p:cNvPr>
          <p:cNvSpPr txBox="1"/>
          <p:nvPr/>
        </p:nvSpPr>
        <p:spPr>
          <a:xfrm>
            <a:off x="521648" y="1139023"/>
            <a:ext cx="109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8FF7CF-5D25-014B-801F-44CBE6B9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91" y="1664547"/>
            <a:ext cx="5598964" cy="12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7B2F2-ADE6-1342-A9B4-164E7927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62" y="1541154"/>
            <a:ext cx="1434713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C82C8-0D65-1240-9875-D91CBF77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19" y="2697425"/>
            <a:ext cx="2084880" cy="260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E24-CA6E-E147-9920-5307D6476F00}"/>
                  </a:ext>
                </a:extLst>
              </p:cNvPr>
              <p:cNvSpPr txBox="1"/>
              <p:nvPr/>
            </p:nvSpPr>
            <p:spPr>
              <a:xfrm>
                <a:off x="386059" y="3739812"/>
                <a:ext cx="2642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dirty="0"/>
                  <a:t> = 0 1 1 1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949E24-CA6E-E147-9920-5307D647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59" y="3739812"/>
                <a:ext cx="2642134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CBB019-76A3-B743-B2E9-143D37D066BC}"/>
              </a:ext>
            </a:extLst>
          </p:cNvPr>
          <p:cNvSpPr txBox="1"/>
          <p:nvPr/>
        </p:nvSpPr>
        <p:spPr>
          <a:xfrm>
            <a:off x="3073194" y="3333300"/>
            <a:ext cx="936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1 1 1 0</a:t>
            </a:r>
          </a:p>
          <a:p>
            <a:r>
              <a:rPr kumimoji="1" lang="en-US" altLang="ko-KR" dirty="0"/>
              <a:t>1 1 0 0</a:t>
            </a:r>
          </a:p>
          <a:p>
            <a:r>
              <a:rPr kumimoji="1" lang="en-US" altLang="ko-KR" dirty="0"/>
              <a:t>1 0 0 0</a:t>
            </a:r>
          </a:p>
          <a:p>
            <a:r>
              <a:rPr kumimoji="1" lang="en-US" altLang="ko-KR" dirty="0"/>
              <a:t>0 1 0 1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11CC239-8322-884B-B12B-693A748A48EB}"/>
              </a:ext>
            </a:extLst>
          </p:cNvPr>
          <p:cNvCxnSpPr>
            <a:cxnSpLocks/>
          </p:cNvCxnSpPr>
          <p:nvPr/>
        </p:nvCxnSpPr>
        <p:spPr>
          <a:xfrm>
            <a:off x="1754937" y="3014298"/>
            <a:ext cx="665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735E01-3A56-864B-8B9E-22EA78CB99E5}"/>
              </a:ext>
            </a:extLst>
          </p:cNvPr>
          <p:cNvCxnSpPr>
            <a:cxnSpLocks/>
          </p:cNvCxnSpPr>
          <p:nvPr/>
        </p:nvCxnSpPr>
        <p:spPr>
          <a:xfrm>
            <a:off x="2882096" y="3011994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E2B97BD-DFD8-9741-8C1A-9695EA198CA6}"/>
              </a:ext>
            </a:extLst>
          </p:cNvPr>
          <p:cNvCxnSpPr>
            <a:cxnSpLocks/>
          </p:cNvCxnSpPr>
          <p:nvPr/>
        </p:nvCxnSpPr>
        <p:spPr>
          <a:xfrm>
            <a:off x="4172234" y="2977913"/>
            <a:ext cx="665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5435ECA-9418-8142-ADF4-5AFD25092C7D}"/>
              </a:ext>
            </a:extLst>
          </p:cNvPr>
          <p:cNvCxnSpPr>
            <a:cxnSpLocks/>
          </p:cNvCxnSpPr>
          <p:nvPr/>
        </p:nvCxnSpPr>
        <p:spPr>
          <a:xfrm>
            <a:off x="5316890" y="2977305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7ABF3D9-080B-FD44-A973-4BE5AE4CCF55}"/>
                  </a:ext>
                </a:extLst>
              </p:cNvPr>
              <p:cNvSpPr/>
              <p:nvPr/>
            </p:nvSpPr>
            <p:spPr>
              <a:xfrm>
                <a:off x="399221" y="5232006"/>
                <a:ext cx="1732339" cy="45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1" lang="en-US" altLang="ko-KR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ko-KR" sz="20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000" b="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7ABF3D9-080B-FD44-A973-4BE5AE4CC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1" y="5232006"/>
                <a:ext cx="1732339" cy="451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750EAA-3B3E-6748-ABA1-661956CB0511}"/>
                  </a:ext>
                </a:extLst>
              </p:cNvPr>
              <p:cNvSpPr txBox="1"/>
              <p:nvPr/>
            </p:nvSpPr>
            <p:spPr>
              <a:xfrm>
                <a:off x="2123944" y="5306715"/>
                <a:ext cx="19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dirty="0"/>
                  <a:t>  0  1  1  0  1  1  0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750EAA-3B3E-6748-ABA1-661956CB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4" y="5306715"/>
                <a:ext cx="1917513" cy="369332"/>
              </a:xfrm>
              <a:prstGeom prst="rect">
                <a:avLst/>
              </a:prstGeom>
              <a:blipFill>
                <a:blip r:embed="rId7"/>
                <a:stretch>
                  <a:fillRect t="-10345" r="-1316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5D77C-C178-3E4F-BC65-3942DF2DF8CA}"/>
                  </a:ext>
                </a:extLst>
              </p:cNvPr>
              <p:cNvSpPr txBox="1"/>
              <p:nvPr/>
            </p:nvSpPr>
            <p:spPr>
              <a:xfrm>
                <a:off x="4013560" y="5296776"/>
                <a:ext cx="19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R" dirty="0"/>
                  <a:t>  0  1  1  0  0  1  0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B5D77C-C178-3E4F-BC65-3942DF2D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60" y="5296776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0345" r="-1307" b="-310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8A7B3B6-BB4C-4F45-8A90-6A39023EB77A}"/>
              </a:ext>
            </a:extLst>
          </p:cNvPr>
          <p:cNvCxnSpPr>
            <a:cxnSpLocks/>
          </p:cNvCxnSpPr>
          <p:nvPr/>
        </p:nvCxnSpPr>
        <p:spPr>
          <a:xfrm>
            <a:off x="5106066" y="2436505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AC5E170-E425-7344-997F-A0BE474DF71D}"/>
              </a:ext>
            </a:extLst>
          </p:cNvPr>
          <p:cNvCxnSpPr>
            <a:cxnSpLocks/>
          </p:cNvCxnSpPr>
          <p:nvPr/>
        </p:nvCxnSpPr>
        <p:spPr>
          <a:xfrm>
            <a:off x="3341602" y="6009894"/>
            <a:ext cx="2136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91A386-E68B-EF48-8083-03422CA62A7F}"/>
                  </a:ext>
                </a:extLst>
              </p:cNvPr>
              <p:cNvSpPr/>
              <p:nvPr/>
            </p:nvSpPr>
            <p:spPr>
              <a:xfrm>
                <a:off x="3955654" y="3692303"/>
                <a:ext cx="1143262" cy="408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=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91A386-E68B-EF48-8083-03422CA62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54" y="3692303"/>
                <a:ext cx="1143262" cy="408253"/>
              </a:xfrm>
              <a:prstGeom prst="rect">
                <a:avLst/>
              </a:prstGeom>
              <a:blipFill>
                <a:blip r:embed="rId9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E9D6756-5701-D74A-B1BC-DF690B71AF15}"/>
              </a:ext>
            </a:extLst>
          </p:cNvPr>
          <p:cNvSpPr txBox="1"/>
          <p:nvPr/>
        </p:nvSpPr>
        <p:spPr>
          <a:xfrm>
            <a:off x="4928589" y="3379464"/>
            <a:ext cx="936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0 0 1 0</a:t>
            </a:r>
          </a:p>
          <a:p>
            <a:r>
              <a:rPr kumimoji="1" lang="en-US" altLang="ko-KR" dirty="0"/>
              <a:t>0 1 1 0</a:t>
            </a:r>
          </a:p>
          <a:p>
            <a:r>
              <a:rPr kumimoji="1" lang="en-US" altLang="ko-KR" dirty="0"/>
              <a:t>1 1 0 0</a:t>
            </a:r>
          </a:p>
          <a:p>
            <a:r>
              <a:rPr kumimoji="1" lang="en-US" altLang="ko-KR" dirty="0"/>
              <a:t>0 1 1 1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FF5631-23BF-9F49-A476-4C2F33E2FAB6}"/>
                  </a:ext>
                </a:extLst>
              </p:cNvPr>
              <p:cNvSpPr/>
              <p:nvPr/>
            </p:nvSpPr>
            <p:spPr>
              <a:xfrm>
                <a:off x="2319386" y="6190340"/>
                <a:ext cx="2112310" cy="408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 = 1 1 0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FF5631-23BF-9F49-A476-4C2F33E2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386" y="6190340"/>
                <a:ext cx="2112310" cy="408253"/>
              </a:xfrm>
              <a:prstGeom prst="rect">
                <a:avLst/>
              </a:prstGeom>
              <a:blipFill>
                <a:blip r:embed="rId10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8C7D95-BB0C-4541-A8C1-CB8059D84B3A}"/>
                  </a:ext>
                </a:extLst>
              </p:cNvPr>
              <p:cNvSpPr txBox="1"/>
              <p:nvPr/>
            </p:nvSpPr>
            <p:spPr>
              <a:xfrm>
                <a:off x="34516" y="4685259"/>
                <a:ext cx="3921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밑의 결과 벡터의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확인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8C7D95-BB0C-4541-A8C1-CB8059D8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" y="4685259"/>
                <a:ext cx="3921138" cy="369332"/>
              </a:xfrm>
              <a:prstGeom prst="rect">
                <a:avLst/>
              </a:prstGeom>
              <a:blipFill>
                <a:blip r:embed="rId11"/>
                <a:stretch>
                  <a:fillRect l="-968" t="-13793" r="-323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D44A42-8310-8648-AEA2-A4FD8258452B}"/>
                  </a:ext>
                </a:extLst>
              </p:cNvPr>
              <p:cNvSpPr txBox="1"/>
              <p:nvPr/>
            </p:nvSpPr>
            <p:spPr>
              <a:xfrm>
                <a:off x="386059" y="6247000"/>
                <a:ext cx="19840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최종 </a:t>
                </a:r>
                <a:r>
                  <a:rPr kumimoji="1" lang="ko-KR" altLang="en-US" dirty="0" err="1"/>
                  <a:t>메세지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D44A42-8310-8648-AEA2-A4FD8258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59" y="6247000"/>
                <a:ext cx="1984005" cy="369332"/>
              </a:xfrm>
              <a:prstGeom prst="rect">
                <a:avLst/>
              </a:prstGeom>
              <a:blipFill>
                <a:blip r:embed="rId12"/>
                <a:stretch>
                  <a:fillRect l="-2548" t="-13793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제목 1">
            <a:extLst>
              <a:ext uri="{FF2B5EF4-FFF2-40B4-BE49-F238E27FC236}">
                <a16:creationId xmlns:a16="http://schemas.microsoft.com/office/drawing/2014/main" id="{39E018DD-ABF7-404A-B069-2006F1D2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Information Set Decoding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(QISD)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C33BF5F-C9BA-0041-86D1-903C633373DD}"/>
              </a:ext>
            </a:extLst>
          </p:cNvPr>
          <p:cNvSpPr/>
          <p:nvPr/>
        </p:nvSpPr>
        <p:spPr>
          <a:xfrm>
            <a:off x="3597352" y="1494054"/>
            <a:ext cx="2267712" cy="103620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83B8C-D581-F443-9970-CDAF5B40E749}"/>
              </a:ext>
            </a:extLst>
          </p:cNvPr>
          <p:cNvSpPr txBox="1"/>
          <p:nvPr/>
        </p:nvSpPr>
        <p:spPr>
          <a:xfrm>
            <a:off x="4329587" y="1159276"/>
            <a:ext cx="7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1"/>
                </a:solidFill>
              </a:rPr>
              <a:t>Secret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425A9-C526-4349-B2CF-B0CE204DD6AC}"/>
              </a:ext>
            </a:extLst>
          </p:cNvPr>
          <p:cNvSpPr txBox="1"/>
          <p:nvPr/>
        </p:nvSpPr>
        <p:spPr>
          <a:xfrm>
            <a:off x="6363771" y="1841203"/>
            <a:ext cx="566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BN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Column Permutation Matrix</a:t>
            </a:r>
            <a:r>
              <a:rPr kumimoji="1" lang="ko-KR" altLang="en-US" dirty="0"/>
              <a:t>을 활용한 중첩 </a:t>
            </a:r>
            <a:r>
              <a:rPr kumimoji="1" lang="en-US" altLang="ko-KR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E18AB1-6889-E043-A72E-D19793D53A90}"/>
              </a:ext>
            </a:extLst>
          </p:cNvPr>
          <p:cNvSpPr/>
          <p:nvPr/>
        </p:nvSpPr>
        <p:spPr>
          <a:xfrm>
            <a:off x="6276490" y="23588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BN : 3488-bit Vector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Weight = 2720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위의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에 따른 </a:t>
            </a:r>
            <a:r>
              <a:rPr kumimoji="1" lang="en-US" altLang="ko-KR" dirty="0"/>
              <a:t>Permutation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7ABB250-6B82-3F49-9A12-F314CC40A2D5}"/>
                  </a:ext>
                </a:extLst>
              </p:cNvPr>
              <p:cNvSpPr/>
              <p:nvPr/>
            </p:nvSpPr>
            <p:spPr>
              <a:xfrm>
                <a:off x="2097320" y="5740649"/>
                <a:ext cx="1970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dirty="0"/>
                  <a:t>  0  0  0  0  1  0  0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7ABB250-6B82-3F49-9A12-F314CC40A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20" y="5740649"/>
                <a:ext cx="1970411" cy="369332"/>
              </a:xfrm>
              <a:prstGeom prst="rect">
                <a:avLst/>
              </a:prstGeom>
              <a:blipFill>
                <a:blip r:embed="rId13"/>
                <a:stretch>
                  <a:fillRect t="-10345" r="-1923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925DBCD-FB45-A640-9529-DAECA273EA0B}"/>
              </a:ext>
            </a:extLst>
          </p:cNvPr>
          <p:cNvSpPr txBox="1"/>
          <p:nvPr/>
        </p:nvSpPr>
        <p:spPr>
          <a:xfrm>
            <a:off x="6378673" y="4255975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28F048C-272A-2F45-B573-90A8C19F6326}"/>
                  </a:ext>
                </a:extLst>
              </p:cNvPr>
              <p:cNvSpPr/>
              <p:nvPr/>
            </p:nvSpPr>
            <p:spPr>
              <a:xfrm>
                <a:off x="6626313" y="4110072"/>
                <a:ext cx="3236335" cy="408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solidFill>
                      <a:schemeClr val="accent2"/>
                    </a:solidFill>
                  </a:rPr>
                  <a:t>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kumimoji="1" lang="en-US" altLang="ko-K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ko-K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kumimoji="1" lang="en-US" altLang="ko-KR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accent2"/>
                    </a:solidFill>
                  </a:rPr>
                  <a:t>가 구해진다면 </a:t>
                </a:r>
                <a:r>
                  <a:rPr lang="en-US" altLang="ko-KR" dirty="0">
                    <a:solidFill>
                      <a:schemeClr val="accent2"/>
                    </a:solidFill>
                  </a:rPr>
                  <a:t>   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28F048C-272A-2F45-B573-90A8C19F6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13" y="4110072"/>
                <a:ext cx="3236335" cy="408253"/>
              </a:xfrm>
              <a:prstGeom prst="rect">
                <a:avLst/>
              </a:prstGeom>
              <a:blipFill>
                <a:blip r:embed="rId14"/>
                <a:stretch>
                  <a:fillRect l="-1563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BB6735F-A19C-CE48-9810-4B039D506F42}"/>
                  </a:ext>
                </a:extLst>
              </p:cNvPr>
              <p:cNvSpPr/>
              <p:nvPr/>
            </p:nvSpPr>
            <p:spPr>
              <a:xfrm>
                <a:off x="9435257" y="4124226"/>
                <a:ext cx="16976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ore-KR" altLang="en-US" dirty="0"/>
                  <a:t>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곱셈후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BB6735F-A19C-CE48-9810-4B039D50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257" y="4124226"/>
                <a:ext cx="1697644" cy="369332"/>
              </a:xfrm>
              <a:prstGeom prst="rect">
                <a:avLst/>
              </a:prstGeom>
              <a:blipFill>
                <a:blip r:embed="rId15"/>
                <a:stretch>
                  <a:fillRect t="-10000" r="-2239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686BE6E-6DE2-F44E-AD93-023C63BE92AF}"/>
                  </a:ext>
                </a:extLst>
              </p:cNvPr>
              <p:cNvSpPr/>
              <p:nvPr/>
            </p:nvSpPr>
            <p:spPr>
              <a:xfrm>
                <a:off x="6617177" y="4640621"/>
                <a:ext cx="6096000" cy="1482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dirty="0"/>
                  <a:t>최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종적으로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암호문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에 덧셈</a:t>
                </a:r>
                <a:r>
                  <a:rPr lang="en-US" altLang="ko-KR" dirty="0"/>
                  <a:t>(XOR)</a:t>
                </a:r>
                <a:r>
                  <a:rPr lang="ko-KR" altLang="en-US" dirty="0"/>
                  <a:t>후</a:t>
                </a:r>
                <a:r>
                  <a:rPr lang="en-US" altLang="ko-KR" dirty="0"/>
                  <a:t> Weight check,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ore-KR" dirty="0"/>
              </a:p>
              <a:p>
                <a:r>
                  <a:rPr lang="en-US" altLang="ko-KR" dirty="0"/>
                  <a:t>Weight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만족하는 경우</a:t>
                </a:r>
                <a:r>
                  <a:rPr lang="en-US" altLang="ko-KR" dirty="0"/>
                  <a:t> (3488-bit</a:t>
                </a:r>
                <a:r>
                  <a:rPr lang="ko-KR" altLang="en-US" dirty="0"/>
                  <a:t>에 대한</a:t>
                </a:r>
                <a:r>
                  <a:rPr lang="en-US" altLang="ko-KR" dirty="0"/>
                  <a:t> Weight check)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 </a:t>
                </a:r>
                <a:r>
                  <a:rPr lang="en-US" altLang="ko-KR" b="1" dirty="0"/>
                  <a:t>flips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Qubits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amplitude </a:t>
                </a:r>
                <a:r>
                  <a:rPr lang="ko-KR" altLang="en-US" dirty="0"/>
                  <a:t>조정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686BE6E-6DE2-F44E-AD93-023C63BE9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77" y="4640621"/>
                <a:ext cx="6096000" cy="1482522"/>
              </a:xfrm>
              <a:prstGeom prst="rect">
                <a:avLst/>
              </a:prstGeom>
              <a:blipFill>
                <a:blip r:embed="rId16"/>
                <a:stretch>
                  <a:fillRect l="-832" t="-2564" b="-68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CE6C0C3-7AD9-2C41-BEA9-2EF304A208F0}"/>
              </a:ext>
            </a:extLst>
          </p:cNvPr>
          <p:cNvSpPr txBox="1"/>
          <p:nvPr/>
        </p:nvSpPr>
        <p:spPr>
          <a:xfrm>
            <a:off x="8533442" y="1320548"/>
            <a:ext cx="132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QISD Oracle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DBA5D9BE-A4D7-7541-B7E2-D9CB1F2D08C1}"/>
              </a:ext>
            </a:extLst>
          </p:cNvPr>
          <p:cNvSpPr/>
          <p:nvPr/>
        </p:nvSpPr>
        <p:spPr>
          <a:xfrm>
            <a:off x="4019000" y="3410338"/>
            <a:ext cx="1748330" cy="1150793"/>
          </a:xfrm>
          <a:prstGeom prst="round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DD26F8C-2473-D94B-B434-3B50FE32E880}"/>
              </a:ext>
            </a:extLst>
          </p:cNvPr>
          <p:cNvCxnSpPr>
            <a:cxnSpLocks/>
          </p:cNvCxnSpPr>
          <p:nvPr/>
        </p:nvCxnSpPr>
        <p:spPr>
          <a:xfrm>
            <a:off x="6248350" y="1178779"/>
            <a:ext cx="16565" cy="543755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49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F772F-CB80-494D-9EEE-991FB6BE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904" y="2511745"/>
            <a:ext cx="7295736" cy="332731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734AB8B-827E-224C-BCC3-27CD0C8C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Information Set Decoding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(QISD)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FDE546-5A6E-0D45-ABBE-41BD8C42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2" y="2614166"/>
            <a:ext cx="2305980" cy="3080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4816FC-8E5B-304F-8E58-6CBB08A852AA}"/>
              </a:ext>
            </a:extLst>
          </p:cNvPr>
          <p:cNvSpPr txBox="1"/>
          <p:nvPr/>
        </p:nvSpPr>
        <p:spPr>
          <a:xfrm>
            <a:off x="589720" y="1410111"/>
            <a:ext cx="5244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b="1" dirty="0"/>
              <a:t>Gaussian elimination</a:t>
            </a:r>
            <a:r>
              <a:rPr kumimoji="1" lang="ko-KR" altLang="en-US" sz="2000" dirty="0"/>
              <a:t>을 사용한 역 행렬 계산</a:t>
            </a:r>
            <a:endParaRPr kumimoji="1" lang="en-US" altLang="ko-KR" sz="20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DA3680C-902C-7047-9C3C-25E6F47674ED}"/>
              </a:ext>
            </a:extLst>
          </p:cNvPr>
          <p:cNvSpPr/>
          <p:nvPr/>
        </p:nvSpPr>
        <p:spPr>
          <a:xfrm>
            <a:off x="1970365" y="2626866"/>
            <a:ext cx="1139087" cy="14542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D861A9A-EED7-744F-9B0B-678BA8775FBC}"/>
              </a:ext>
            </a:extLst>
          </p:cNvPr>
          <p:cNvSpPr/>
          <p:nvPr/>
        </p:nvSpPr>
        <p:spPr>
          <a:xfrm>
            <a:off x="1983064" y="4274762"/>
            <a:ext cx="1026836" cy="14542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9B31ED9-A5A2-684D-BFCA-34A635B3CFF7}"/>
              </a:ext>
            </a:extLst>
          </p:cNvPr>
          <p:cNvSpPr/>
          <p:nvPr/>
        </p:nvSpPr>
        <p:spPr>
          <a:xfrm>
            <a:off x="3406325" y="2753812"/>
            <a:ext cx="655312" cy="638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AFB2618-435C-F54F-9DF1-F330727F4468}"/>
              </a:ext>
            </a:extLst>
          </p:cNvPr>
          <p:cNvSpPr/>
          <p:nvPr/>
        </p:nvSpPr>
        <p:spPr>
          <a:xfrm>
            <a:off x="9349078" y="5087215"/>
            <a:ext cx="789161" cy="64558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FC4E8-5926-1446-9E73-61A403BA5D4A}"/>
              </a:ext>
            </a:extLst>
          </p:cNvPr>
          <p:cNvSpPr txBox="1"/>
          <p:nvPr/>
        </p:nvSpPr>
        <p:spPr>
          <a:xfrm>
            <a:off x="8567278" y="5851237"/>
            <a:ext cx="190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Systematic form</a:t>
            </a:r>
            <a:endParaRPr kumimoji="1" lang="ko-Kore-KR" altLang="en-US" sz="2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1B2786-8A83-CC49-B8F1-13C7668A13D1}"/>
              </a:ext>
            </a:extLst>
          </p:cNvPr>
          <p:cNvSpPr/>
          <p:nvPr/>
        </p:nvSpPr>
        <p:spPr>
          <a:xfrm>
            <a:off x="6128695" y="2026685"/>
            <a:ext cx="148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000" b="1" dirty="0">
                <a:solidFill>
                  <a:schemeClr val="accent2"/>
                </a:solidFill>
              </a:rPr>
              <a:t>Future work</a:t>
            </a:r>
            <a:endParaRPr kumimoji="1" lang="ko-Kore-KR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4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B34A8-55A3-5744-87A9-466F433A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Conclusion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ABB31B-8CDA-0544-9A82-17771CC04889}"/>
                  </a:ext>
                </a:extLst>
              </p:cNvPr>
              <p:cNvSpPr/>
              <p:nvPr/>
            </p:nvSpPr>
            <p:spPr>
              <a:xfrm>
                <a:off x="613300" y="1231996"/>
                <a:ext cx="9601988" cy="2636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rgbClr val="FF0000"/>
                    </a:solidFill>
                  </a:rPr>
                  <a:t>Information Set Decoding(ISD) 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sym typeface="Wingdings" pitchFamily="2" charset="2"/>
                  </a:rPr>
                  <a:t></a:t>
                </a:r>
                <a:r>
                  <a:rPr lang="en-US" altLang="ko-KR" sz="2000" dirty="0">
                    <a:solidFill>
                      <a:srgbClr val="FF0000"/>
                    </a:solidFill>
                    <a:sym typeface="Wingdings" pitchFamily="2" charset="2"/>
                  </a:rPr>
                  <a:t>  </a:t>
                </a:r>
                <a:r>
                  <a:rPr lang="ko-KR" altLang="ko-Kore-KR" b="1" dirty="0">
                    <a:solidFill>
                      <a:schemeClr val="dk1"/>
                    </a:solidFill>
                  </a:rPr>
                  <a:t>코드기반암호에 대한 가장 효율적인 공격 알고리즘</a:t>
                </a:r>
                <a:endParaRPr lang="en-US" altLang="ko-KR" b="1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dk1"/>
                    </a:solidFill>
                  </a:rPr>
                  <a:t>Brute force 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공격을 가속화 시키는 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Grover search 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알고리즘 적용 시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dk1"/>
                    </a:solidFill>
                  </a:rPr>
                  <a:t>공격 복잡도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ko-KR" altLang="en-US" b="1" dirty="0">
                    <a:solidFill>
                      <a:schemeClr val="dk1"/>
                    </a:solidFill>
                  </a:rPr>
                  <a:t> 로 떨어짐</a:t>
                </a:r>
                <a:endParaRPr lang="en-US" altLang="ko-KR" b="1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dk1"/>
                    </a:solidFill>
                  </a:rPr>
                  <a:t>다양한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 Classical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한 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Information Set Decoding 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알고리즘들의 성능이 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Quantum</a:t>
                </a:r>
                <a:r>
                  <a:rPr lang="ko-KR" altLang="en-US" dirty="0" err="1">
                    <a:solidFill>
                      <a:schemeClr val="dk1"/>
                    </a:solidFill>
                  </a:rPr>
                  <a:t>으로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 옮겼을 때 </a:t>
                </a:r>
                <a:endParaRPr lang="en-US" altLang="ko-KR" dirty="0">
                  <a:solidFill>
                    <a:schemeClr val="dk1"/>
                  </a:solidFill>
                </a:endParaRPr>
              </a:p>
              <a:p>
                <a:pPr marL="101600" lvl="0">
                  <a:buClr>
                    <a:schemeClr val="dk1"/>
                  </a:buClr>
                  <a:buSzPts val="2000"/>
                </a:pPr>
                <a:r>
                  <a:rPr lang="ko-KR" altLang="en-US" b="1" dirty="0">
                    <a:solidFill>
                      <a:schemeClr val="dk1"/>
                    </a:solidFill>
                  </a:rPr>
                  <a:t>       동일한 성능을 보여주진 않음</a:t>
                </a:r>
                <a:endParaRPr lang="en-US" altLang="ko-KR" b="1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dk1"/>
                  </a:solidFill>
                </a:endParaRPr>
              </a:p>
              <a:p>
                <a:pPr marL="444500" lvl="0" indent="-342900"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chemeClr val="dk1"/>
                    </a:solidFill>
                  </a:rPr>
                  <a:t>Quantum </a:t>
                </a:r>
                <a:r>
                  <a:rPr lang="ko-KR" altLang="en-US" b="1" dirty="0">
                    <a:solidFill>
                      <a:schemeClr val="dk1"/>
                    </a:solidFill>
                  </a:rPr>
                  <a:t>버전의 최적화 된 </a:t>
                </a:r>
                <a:r>
                  <a:rPr lang="en-US" altLang="ko-KR" b="1" dirty="0">
                    <a:solidFill>
                      <a:schemeClr val="dk1"/>
                    </a:solidFill>
                  </a:rPr>
                  <a:t>ISD </a:t>
                </a:r>
                <a:r>
                  <a:rPr lang="ko-KR" altLang="en-US" b="1" dirty="0">
                    <a:solidFill>
                      <a:schemeClr val="dk1"/>
                    </a:solidFill>
                  </a:rPr>
                  <a:t>알고리즘 구현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이 중요 </a:t>
                </a:r>
                <a:endParaRPr lang="en-US" altLang="ko-KR" dirty="0">
                  <a:solidFill>
                    <a:schemeClr val="dk1"/>
                  </a:solidFill>
                </a:endParaRPr>
              </a:p>
              <a:p>
                <a:pPr marL="101600" lvl="0">
                  <a:buClr>
                    <a:schemeClr val="dk1"/>
                  </a:buClr>
                  <a:buSzPts val="2000"/>
                </a:pPr>
                <a:r>
                  <a:rPr lang="ko-KR" altLang="en-US" dirty="0">
                    <a:solidFill>
                      <a:schemeClr val="dk1"/>
                    </a:solidFill>
                  </a:rPr>
                  <a:t>      즉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양자 자원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소모</a:t>
                </a:r>
                <a:r>
                  <a:rPr lang="ko-KR" altLang="en-US" dirty="0">
                    <a:solidFill>
                      <a:schemeClr val="dk1"/>
                    </a:solidFill>
                  </a:rPr>
                  <a:t>를 따져야 함</a:t>
                </a:r>
                <a:r>
                  <a:rPr lang="en-US" altLang="ko-KR" dirty="0">
                    <a:solidFill>
                      <a:schemeClr val="dk1"/>
                    </a:solidFill>
                  </a:rPr>
                  <a:t>(Qubit, Quantum gates, Circuit Depth)</a:t>
                </a: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ABB31B-8CDA-0544-9A82-17771CC04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0" y="1231996"/>
                <a:ext cx="9601988" cy="2636747"/>
              </a:xfrm>
              <a:prstGeom prst="rect">
                <a:avLst/>
              </a:prstGeom>
              <a:blipFill>
                <a:blip r:embed="rId2"/>
                <a:stretch>
                  <a:fillRect t="-957" b="-33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0BC499-4A86-5140-8F12-6D566C4F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68" y="4017999"/>
            <a:ext cx="5831457" cy="26322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E56BE7-5FFC-C949-A4DA-F841838709FA}"/>
              </a:ext>
            </a:extLst>
          </p:cNvPr>
          <p:cNvSpPr/>
          <p:nvPr/>
        </p:nvSpPr>
        <p:spPr>
          <a:xfrm>
            <a:off x="3512263" y="4589253"/>
            <a:ext cx="2345074" cy="20868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458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0CB19-507B-F744-B96E-929AECC4F7E4}"/>
              </a:ext>
            </a:extLst>
          </p:cNvPr>
          <p:cNvSpPr/>
          <p:nvPr/>
        </p:nvSpPr>
        <p:spPr>
          <a:xfrm>
            <a:off x="2494909" y="2010330"/>
            <a:ext cx="6832121" cy="251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2669F-3879-9B46-8A88-45A6FA33EA30}"/>
              </a:ext>
            </a:extLst>
          </p:cNvPr>
          <p:cNvSpPr txBox="1"/>
          <p:nvPr/>
        </p:nvSpPr>
        <p:spPr>
          <a:xfrm>
            <a:off x="3838976" y="2680697"/>
            <a:ext cx="4673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0" dirty="0"/>
              <a:t>감사합니다</a:t>
            </a:r>
            <a:endParaRPr kumimoji="1" lang="ko-Kore-KR" altLang="en-US" sz="7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905a5612_0_10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Classic McEliece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5862F-8850-6D4A-BE29-32461590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54" y="1028716"/>
            <a:ext cx="7976095" cy="5766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12121-F746-5346-B9C4-13910F0134D3}"/>
              </a:ext>
            </a:extLst>
          </p:cNvPr>
          <p:cNvSpPr txBox="1"/>
          <p:nvPr/>
        </p:nvSpPr>
        <p:spPr>
          <a:xfrm>
            <a:off x="2281474" y="4490515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Encapsulation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2CE60-472E-6046-9AD4-56BB8454C992}"/>
              </a:ext>
            </a:extLst>
          </p:cNvPr>
          <p:cNvSpPr txBox="1"/>
          <p:nvPr/>
        </p:nvSpPr>
        <p:spPr>
          <a:xfrm>
            <a:off x="7014924" y="5829284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Decapsulation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249ED-BBF6-D148-99FA-C9429AC0DD2C}"/>
              </a:ext>
            </a:extLst>
          </p:cNvPr>
          <p:cNvSpPr txBox="1"/>
          <p:nvPr/>
        </p:nvSpPr>
        <p:spPr>
          <a:xfrm>
            <a:off x="7014924" y="3193217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Key Generation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4A83-93B2-B541-B1DA-6609BB2CE2D9}"/>
              </a:ext>
            </a:extLst>
          </p:cNvPr>
          <p:cNvSpPr txBox="1"/>
          <p:nvPr/>
        </p:nvSpPr>
        <p:spPr>
          <a:xfrm>
            <a:off x="5674825" y="504017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Target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3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905a5612_0_10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Classic McEliece</a:t>
            </a:r>
            <a:endParaRPr/>
          </a:p>
        </p:txBody>
      </p:sp>
      <p:pic>
        <p:nvPicPr>
          <p:cNvPr id="139" name="Google Shape;139;ge3905a5612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663" y="2598349"/>
            <a:ext cx="9244150" cy="37283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0" name="Google Shape;140;ge3905a5612_0_103"/>
          <p:cNvCxnSpPr/>
          <p:nvPr/>
        </p:nvCxnSpPr>
        <p:spPr>
          <a:xfrm>
            <a:off x="6414596" y="4205318"/>
            <a:ext cx="1901400" cy="0"/>
          </a:xfrm>
          <a:prstGeom prst="straightConnector1">
            <a:avLst/>
          </a:prstGeom>
          <a:noFill/>
          <a:ln w="19050" cap="flat" cmpd="sng">
            <a:solidFill>
              <a:srgbClr val="2E75B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ge3905a5612_0_103"/>
          <p:cNvCxnSpPr/>
          <p:nvPr/>
        </p:nvCxnSpPr>
        <p:spPr>
          <a:xfrm>
            <a:off x="3290521" y="4623393"/>
            <a:ext cx="2054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ge3905a5612_0_103"/>
          <p:cNvCxnSpPr/>
          <p:nvPr/>
        </p:nvCxnSpPr>
        <p:spPr>
          <a:xfrm>
            <a:off x="9085646" y="5041443"/>
            <a:ext cx="1419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ge3905a5612_0_103"/>
          <p:cNvSpPr txBox="1"/>
          <p:nvPr/>
        </p:nvSpPr>
        <p:spPr>
          <a:xfrm>
            <a:off x="9233268" y="4987447"/>
            <a:ext cx="28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Ciphertext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Google Shape;144;ge3905a5612_0_103"/>
              <p:cNvSpPr txBox="1"/>
              <p:nvPr/>
            </p:nvSpPr>
            <p:spPr>
              <a:xfrm>
                <a:off x="540801" y="1276382"/>
                <a:ext cx="11163000" cy="1015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000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" altLang="ko-KR" sz="1800" dirty="0"/>
                  <a:t>Weight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ko-KR" b="1" dirty="0"/>
                  <a:t>-bit </a:t>
                </a:r>
                <a:r>
                  <a:rPr lang="ko-KR" altLang="en-US" sz="1800" b="1" dirty="0"/>
                  <a:t>벡터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800" b="1" dirty="0" err="1"/>
                  <a:t>를</a:t>
                </a:r>
                <a:r>
                  <a:rPr lang="ko-KR" altLang="en-US" sz="1800" b="1" dirty="0"/>
                  <a:t> 생성</a:t>
                </a:r>
                <a:r>
                  <a:rPr lang="en-US" altLang="ko-KR" sz="1800" dirty="0"/>
                  <a:t>, </a:t>
                </a:r>
                <a:r>
                  <a:rPr lang="en" altLang="ko-KR" sz="1800" dirty="0"/>
                  <a:t>Encoding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+</a:t>
                </a:r>
                <a:r>
                  <a:rPr lang="ko-KR" altLang="en-US" sz="1800" dirty="0"/>
                  <a:t> </a:t>
                </a:r>
                <a:r>
                  <a:rPr lang="en" altLang="ko-KR" sz="1800" dirty="0" err="1"/>
                  <a:t>Hashing</a:t>
                </a:r>
                <a:r>
                  <a:rPr lang="ko-KR" altLang="en-US" sz="1800" dirty="0"/>
                  <a:t>을 거쳐 </a:t>
                </a:r>
                <a:r>
                  <a:rPr lang="ko-KR" altLang="en-US" sz="1800" b="1" dirty="0"/>
                  <a:t>암호문</a:t>
                </a:r>
                <a:r>
                  <a:rPr lang="ko-KR" altLang="en-US" sz="1800" dirty="0"/>
                  <a:t>       그리고  </a:t>
                </a:r>
                <a:r>
                  <a:rPr lang="ko-KR" altLang="en-US" sz="1800" b="1" dirty="0" err="1"/>
                  <a:t>세션키</a:t>
                </a:r>
                <a:r>
                  <a:rPr lang="ko-KR" altLang="en-US" sz="1800" dirty="0"/>
                  <a:t>      생성</a:t>
                </a:r>
                <a:endParaRPr lang="en-US" altLang="ko-KR" sz="1800" dirty="0"/>
              </a:p>
              <a:p>
                <a:pPr marL="4000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altLang="ko-KR" sz="1800" b="1" dirty="0"/>
              </a:p>
              <a:p>
                <a:pPr marL="114300" lvl="2">
                  <a:buSzPts val="1800"/>
                </a:pPr>
                <a:r>
                  <a:rPr lang="en-US" altLang="ko-KR" sz="1800" b="1" dirty="0"/>
                  <a:t>		</a:t>
                </a:r>
              </a:p>
            </p:txBody>
          </p:sp>
        </mc:Choice>
        <mc:Fallback>
          <p:sp>
            <p:nvSpPr>
              <p:cNvPr id="144" name="Google Shape;144;ge3905a5612_0_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01" y="1276382"/>
                <a:ext cx="11163000" cy="1015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7" name="Google Shape;147;ge3905a5612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399" y="1346456"/>
            <a:ext cx="254725" cy="26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e3905a5612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2235" y="1369169"/>
            <a:ext cx="254727" cy="2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6BC740-8403-3146-AB17-3485B06DBC16}"/>
              </a:ext>
            </a:extLst>
          </p:cNvPr>
          <p:cNvSpPr/>
          <p:nvPr/>
        </p:nvSpPr>
        <p:spPr>
          <a:xfrm>
            <a:off x="930644" y="1919910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8" indent="-285750">
              <a:buSzPts val="1800"/>
              <a:buFont typeface="Arial" panose="020B0604020202020204" pitchFamily="34" charset="0"/>
              <a:buChar char="•"/>
            </a:pPr>
            <a:r>
              <a:rPr lang="en-US" altLang="ko-KR" sz="1800" dirty="0"/>
              <a:t>Main</a:t>
            </a:r>
            <a:r>
              <a:rPr lang="ko-KR" altLang="en-US" sz="1800" dirty="0"/>
              <a:t>은 </a:t>
            </a:r>
            <a:r>
              <a:rPr lang="en" altLang="ko-KR" sz="1800" b="1" dirty="0">
                <a:solidFill>
                  <a:srgbClr val="FF0000"/>
                </a:solidFill>
              </a:rPr>
              <a:t>Step 2</a:t>
            </a:r>
            <a:endParaRPr lang="en" altLang="ko-Kore-K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7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3905a5612_0_117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Classic McEliece</a:t>
            </a:r>
            <a:endParaRPr/>
          </a:p>
        </p:txBody>
      </p:sp>
      <p:grpSp>
        <p:nvGrpSpPr>
          <p:cNvPr id="154" name="Google Shape;154;ge3905a5612_0_117"/>
          <p:cNvGrpSpPr/>
          <p:nvPr/>
        </p:nvGrpSpPr>
        <p:grpSpPr>
          <a:xfrm>
            <a:off x="1333125" y="2081563"/>
            <a:ext cx="5804666" cy="1565532"/>
            <a:chOff x="1608625" y="3182525"/>
            <a:chExt cx="5804666" cy="1565532"/>
          </a:xfrm>
        </p:grpSpPr>
        <p:pic>
          <p:nvPicPr>
            <p:cNvPr id="155" name="Google Shape;155;ge3905a5612_0_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8625" y="3182525"/>
              <a:ext cx="3812823" cy="3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ge3905a5612_0_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3000" y="3732257"/>
              <a:ext cx="5460291" cy="101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ge3905a5612_0_117"/>
          <p:cNvSpPr txBox="1"/>
          <p:nvPr/>
        </p:nvSpPr>
        <p:spPr>
          <a:xfrm>
            <a:off x="540801" y="1276382"/>
            <a:ext cx="11163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b="1" dirty="0"/>
              <a:t>공개키</a:t>
            </a:r>
            <a:r>
              <a:rPr lang="ko-KR" sz="1800" dirty="0"/>
              <a:t> </a:t>
            </a:r>
            <a:r>
              <a:rPr lang="ko-KR" sz="1800" i="1" dirty="0"/>
              <a:t>  </a:t>
            </a:r>
            <a:r>
              <a:rPr lang="ko-KR" sz="1800" dirty="0"/>
              <a:t>  </a:t>
            </a:r>
            <a:r>
              <a:rPr lang="ko-KR" altLang="en-US" sz="1800" dirty="0"/>
              <a:t>  </a:t>
            </a:r>
            <a:r>
              <a:rPr lang="ko-KR" sz="1800" dirty="0"/>
              <a:t>→  </a:t>
            </a:r>
            <a:r>
              <a:rPr lang="ko-KR" sz="1800" b="1" dirty="0"/>
              <a:t>행렬</a:t>
            </a:r>
            <a:r>
              <a:rPr lang="ko-KR" sz="1800" dirty="0"/>
              <a:t> </a:t>
            </a:r>
            <a:r>
              <a:rPr lang="ko-KR" sz="1800" i="1" dirty="0"/>
              <a:t>     </a:t>
            </a:r>
            <a:r>
              <a:rPr lang="ko-KR" altLang="en-US" sz="1800" i="1" dirty="0"/>
              <a:t> </a:t>
            </a:r>
            <a:r>
              <a:rPr lang="ko-KR" sz="1800" dirty="0"/>
              <a:t>로 재구성한 뒤, </a:t>
            </a:r>
            <a:r>
              <a:rPr lang="ko-KR" sz="1800" b="1" dirty="0"/>
              <a:t>벡터</a:t>
            </a:r>
            <a:r>
              <a:rPr lang="ko-KR" sz="1800" dirty="0"/>
              <a:t> </a:t>
            </a:r>
            <a:r>
              <a:rPr lang="ko-KR" sz="1800" i="1" dirty="0"/>
              <a:t>  </a:t>
            </a:r>
            <a:r>
              <a:rPr lang="ko-KR" sz="1800" dirty="0"/>
              <a:t>  </a:t>
            </a:r>
            <a:r>
              <a:rPr lang="ko-KR" sz="1800" dirty="0" err="1"/>
              <a:t>와의</a:t>
            </a:r>
            <a:r>
              <a:rPr lang="ko-KR" sz="1800" dirty="0"/>
              <a:t> </a:t>
            </a:r>
            <a:r>
              <a:rPr lang="ko-KR" sz="1800" b="1" dirty="0"/>
              <a:t>신드롬 값</a:t>
            </a:r>
            <a:r>
              <a:rPr lang="ko-KR" sz="1800" dirty="0"/>
              <a:t> </a:t>
            </a:r>
            <a:r>
              <a:rPr lang="ko-KR" sz="1800" b="1" dirty="0"/>
              <a:t>계산</a:t>
            </a:r>
            <a:endParaRPr lang="en-US" altLang="ko-KR" sz="1800" b="1" dirty="0"/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b="1" dirty="0"/>
          </a:p>
        </p:txBody>
      </p:sp>
      <p:pic>
        <p:nvPicPr>
          <p:cNvPr id="158" name="Google Shape;158;ge3905a5612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609" y="1384499"/>
            <a:ext cx="198981" cy="2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e3905a5612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769" y="1393609"/>
            <a:ext cx="198975" cy="1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e3905a5612_0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6335" y="1373292"/>
            <a:ext cx="277484" cy="25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e3905a5612_0_117"/>
          <p:cNvSpPr/>
          <p:nvPr/>
        </p:nvSpPr>
        <p:spPr>
          <a:xfrm>
            <a:off x="1308625" y="2044400"/>
            <a:ext cx="5962500" cy="167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e3905a5612_0_117"/>
          <p:cNvSpPr/>
          <p:nvPr/>
        </p:nvSpPr>
        <p:spPr>
          <a:xfrm>
            <a:off x="4840946" y="3158421"/>
            <a:ext cx="2277300" cy="46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" name="Google Shape;163;ge3905a5612_0_117"/>
          <p:cNvCxnSpPr>
            <a:endCxn id="162" idx="3"/>
          </p:cNvCxnSpPr>
          <p:nvPr/>
        </p:nvCxnSpPr>
        <p:spPr>
          <a:xfrm flipH="1">
            <a:off x="7118246" y="3099471"/>
            <a:ext cx="1077900" cy="28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ge3905a5612_0_117"/>
          <p:cNvSpPr txBox="1"/>
          <p:nvPr/>
        </p:nvSpPr>
        <p:spPr>
          <a:xfrm>
            <a:off x="8196150" y="2806722"/>
            <a:ext cx="260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Attack Target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65" name="Google Shape;165;ge3905a5612_0_117"/>
          <p:cNvSpPr txBox="1"/>
          <p:nvPr/>
        </p:nvSpPr>
        <p:spPr>
          <a:xfrm>
            <a:off x="5625575" y="3682425"/>
            <a:ext cx="133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Target</a:t>
            </a:r>
            <a:endParaRPr b="1"/>
          </a:p>
        </p:txBody>
      </p:sp>
      <p:pic>
        <p:nvPicPr>
          <p:cNvPr id="166" name="Google Shape;166;ge3905a5612_0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9581" y="4670719"/>
            <a:ext cx="4099973" cy="1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e3905a5612_0_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6931" y="4617071"/>
            <a:ext cx="4386519" cy="16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e3905a5612_0_117"/>
          <p:cNvSpPr txBox="1"/>
          <p:nvPr/>
        </p:nvSpPr>
        <p:spPr>
          <a:xfrm>
            <a:off x="7448388" y="6236248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Identity</a:t>
            </a:r>
            <a:endParaRPr b="1"/>
          </a:p>
        </p:txBody>
      </p:sp>
      <p:sp>
        <p:nvSpPr>
          <p:cNvPr id="169" name="Google Shape;169;ge3905a5612_0_117"/>
          <p:cNvSpPr txBox="1"/>
          <p:nvPr/>
        </p:nvSpPr>
        <p:spPr>
          <a:xfrm>
            <a:off x="5224456" y="5261119"/>
            <a:ext cx="133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 </a:t>
            </a:r>
            <a:r>
              <a:rPr lang="ko-KR" sz="2000" b="1"/>
              <a:t>→</a:t>
            </a:r>
            <a:r>
              <a:rPr lang="ko-KR" b="1"/>
              <a:t>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Gaussian</a:t>
            </a:r>
            <a:endParaRPr b="1"/>
          </a:p>
        </p:txBody>
      </p:sp>
      <p:sp>
        <p:nvSpPr>
          <p:cNvPr id="170" name="Google Shape;170;ge3905a5612_0_117"/>
          <p:cNvSpPr txBox="1"/>
          <p:nvPr/>
        </p:nvSpPr>
        <p:spPr>
          <a:xfrm>
            <a:off x="1545676" y="6311069"/>
            <a:ext cx="324810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/>
              <a:t>Goppa</a:t>
            </a:r>
            <a:r>
              <a:rPr lang="ko-KR" b="1" dirty="0"/>
              <a:t> 코드</a:t>
            </a:r>
            <a:r>
              <a:rPr lang="ko-KR" altLang="en-US" b="1" dirty="0"/>
              <a:t>를 사용하여</a:t>
            </a:r>
            <a:r>
              <a:rPr lang="ko-KR" dirty="0"/>
              <a:t> </a:t>
            </a:r>
            <a:r>
              <a:rPr lang="en-US" altLang="ko-KR" dirty="0"/>
              <a:t> </a:t>
            </a:r>
            <a:r>
              <a:rPr lang="ko-KR" dirty="0"/>
              <a:t>생성 </a:t>
            </a:r>
            <a:endParaRPr dirty="0"/>
          </a:p>
        </p:txBody>
      </p:sp>
      <p:sp>
        <p:nvSpPr>
          <p:cNvPr id="171" name="Google Shape;171;ge3905a5612_0_117"/>
          <p:cNvSpPr txBox="1"/>
          <p:nvPr/>
        </p:nvSpPr>
        <p:spPr>
          <a:xfrm>
            <a:off x="1515043" y="2498004"/>
            <a:ext cx="59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rgbClr val="2E75B5"/>
                </a:solidFill>
              </a:rPr>
              <a:t>*</a:t>
            </a:r>
            <a:endParaRPr sz="1700" b="1">
              <a:solidFill>
                <a:srgbClr val="2E75B5"/>
              </a:solidFill>
            </a:endParaRPr>
          </a:p>
        </p:txBody>
      </p:sp>
      <p:sp>
        <p:nvSpPr>
          <p:cNvPr id="172" name="Google Shape;172;ge3905a5612_0_117"/>
          <p:cNvSpPr txBox="1"/>
          <p:nvPr/>
        </p:nvSpPr>
        <p:spPr>
          <a:xfrm>
            <a:off x="607034" y="3948088"/>
            <a:ext cx="59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rgbClr val="2E75B5"/>
                </a:solidFill>
              </a:rPr>
              <a:t>*</a:t>
            </a:r>
            <a:endParaRPr sz="2500" b="1" dirty="0">
              <a:solidFill>
                <a:srgbClr val="2E75B5"/>
              </a:solidFill>
            </a:endParaRPr>
          </a:p>
        </p:txBody>
      </p:sp>
      <p:sp>
        <p:nvSpPr>
          <p:cNvPr id="173" name="Google Shape;173;ge3905a5612_0_117"/>
          <p:cNvSpPr/>
          <p:nvPr/>
        </p:nvSpPr>
        <p:spPr>
          <a:xfrm>
            <a:off x="8766824" y="4579469"/>
            <a:ext cx="1879500" cy="173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ge3905a5612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8391" y="6383292"/>
            <a:ext cx="198975" cy="19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19928-1052-B74C-A8B1-50379EBE2439}"/>
              </a:ext>
            </a:extLst>
          </p:cNvPr>
          <p:cNvSpPr txBox="1"/>
          <p:nvPr/>
        </p:nvSpPr>
        <p:spPr>
          <a:xfrm>
            <a:off x="789373" y="4134818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accent5"/>
                </a:solidFill>
              </a:rPr>
              <a:t>CM </a:t>
            </a:r>
            <a:r>
              <a:rPr kumimoji="1" lang="ko-KR" altLang="en-US" sz="1600" dirty="0">
                <a:solidFill>
                  <a:schemeClr val="accent5"/>
                </a:solidFill>
              </a:rPr>
              <a:t>공개키 생성 과정</a:t>
            </a:r>
            <a:endParaRPr kumimoji="1" lang="ko-Kore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8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ge3905a5612_0_117">
            <a:extLst>
              <a:ext uri="{FF2B5EF4-FFF2-40B4-BE49-F238E27FC236}">
                <a16:creationId xmlns:a16="http://schemas.microsoft.com/office/drawing/2014/main" id="{367BE11D-4466-4541-8D96-19D75C80BA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Syndrome Decoding Problem</a:t>
            </a:r>
            <a:endParaRPr dirty="0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ABFE8A9-1FE3-FC4A-9994-E1AA8F9DA16C}"/>
              </a:ext>
            </a:extLst>
          </p:cNvPr>
          <p:cNvSpPr/>
          <p:nvPr/>
        </p:nvSpPr>
        <p:spPr>
          <a:xfrm>
            <a:off x="1213165" y="3533344"/>
            <a:ext cx="3476531" cy="236295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AA198-8677-714A-B6B5-944A64A9A9CF}"/>
                  </a:ext>
                </a:extLst>
              </p:cNvPr>
              <p:cNvSpPr txBox="1"/>
              <p:nvPr/>
            </p:nvSpPr>
            <p:spPr>
              <a:xfrm>
                <a:off x="2554074" y="5986834"/>
                <a:ext cx="64985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AA198-8677-714A-B6B5-944A64A9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074" y="5986834"/>
                <a:ext cx="649858" cy="6309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78B151-72F7-8743-AB6A-2538097F6227}"/>
                  </a:ext>
                </a:extLst>
              </p:cNvPr>
              <p:cNvSpPr txBox="1"/>
              <p:nvPr/>
            </p:nvSpPr>
            <p:spPr>
              <a:xfrm>
                <a:off x="4991127" y="4363139"/>
                <a:ext cx="43633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500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78B151-72F7-8743-AB6A-2538097F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27" y="4363139"/>
                <a:ext cx="436338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FC590C83-AC40-1B44-B91D-D7632B67F7EB}"/>
              </a:ext>
            </a:extLst>
          </p:cNvPr>
          <p:cNvSpPr/>
          <p:nvPr/>
        </p:nvSpPr>
        <p:spPr>
          <a:xfrm>
            <a:off x="5871758" y="2789452"/>
            <a:ext cx="816584" cy="364276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12966-C9C3-F347-BF86-340B2EC1B9DD}"/>
                  </a:ext>
                </a:extLst>
              </p:cNvPr>
              <p:cNvSpPr txBox="1"/>
              <p:nvPr/>
            </p:nvSpPr>
            <p:spPr>
              <a:xfrm>
                <a:off x="6008853" y="6295662"/>
                <a:ext cx="54239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12966-C9C3-F347-BF86-340B2EC1B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53" y="6295662"/>
                <a:ext cx="542393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DDB95-B1EC-2B46-A61F-93EADA65F6E6}"/>
                  </a:ext>
                </a:extLst>
              </p:cNvPr>
              <p:cNvSpPr txBox="1"/>
              <p:nvPr/>
            </p:nvSpPr>
            <p:spPr>
              <a:xfrm>
                <a:off x="7243718" y="4399351"/>
                <a:ext cx="6447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DDB95-B1EC-2B46-A61F-93EADA65F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718" y="4399351"/>
                <a:ext cx="644727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A7F1B0A2-4D8B-2344-BFEA-D51E6A4EA426}"/>
              </a:ext>
            </a:extLst>
          </p:cNvPr>
          <p:cNvSpPr/>
          <p:nvPr/>
        </p:nvSpPr>
        <p:spPr>
          <a:xfrm>
            <a:off x="8182615" y="4537777"/>
            <a:ext cx="2898828" cy="45630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E5E8C3-C9C7-EB42-AFAB-F92A86B62321}"/>
                  </a:ext>
                </a:extLst>
              </p:cNvPr>
              <p:cNvSpPr txBox="1"/>
              <p:nvPr/>
            </p:nvSpPr>
            <p:spPr>
              <a:xfrm>
                <a:off x="9252566" y="5053409"/>
                <a:ext cx="75892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E5E8C3-C9C7-EB42-AFAB-F92A86B6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66" y="5053409"/>
                <a:ext cx="758926" cy="630942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9B504-4759-D246-B152-18CA338DBAFC}"/>
                  </a:ext>
                </a:extLst>
              </p:cNvPr>
              <p:cNvSpPr txBox="1"/>
              <p:nvPr/>
            </p:nvSpPr>
            <p:spPr>
              <a:xfrm>
                <a:off x="1950287" y="2965755"/>
                <a:ext cx="1857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9B504-4759-D246-B152-18CA338D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287" y="2965755"/>
                <a:ext cx="1857432" cy="477054"/>
              </a:xfrm>
              <a:prstGeom prst="rect">
                <a:avLst/>
              </a:prstGeom>
              <a:blipFill>
                <a:blip r:embed="rId7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ACAA3-FCE4-6D44-BF86-793E11313021}"/>
                  </a:ext>
                </a:extLst>
              </p:cNvPr>
              <p:cNvSpPr txBox="1"/>
              <p:nvPr/>
            </p:nvSpPr>
            <p:spPr>
              <a:xfrm>
                <a:off x="5791926" y="2266343"/>
                <a:ext cx="101245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 × 1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ACAA3-FCE4-6D44-BF86-793E1131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26" y="2266343"/>
                <a:ext cx="1012457" cy="477054"/>
              </a:xfrm>
              <a:prstGeom prst="rect">
                <a:avLst/>
              </a:prstGeom>
              <a:blipFill>
                <a:blip r:embed="rId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B5DCFEA-1B05-BD44-B391-9632FE5B56E4}"/>
                  </a:ext>
                </a:extLst>
              </p:cNvPr>
              <p:cNvSpPr/>
              <p:nvPr/>
            </p:nvSpPr>
            <p:spPr>
              <a:xfrm>
                <a:off x="8744510" y="3920034"/>
                <a:ext cx="1775038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B5DCFEA-1B05-BD44-B391-9632FE5B5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0" y="3920034"/>
                <a:ext cx="1775038" cy="477054"/>
              </a:xfrm>
              <a:prstGeom prst="rect">
                <a:avLst/>
              </a:prstGeom>
              <a:blipFill>
                <a:blip r:embed="rId9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9EDAF-AD5A-B949-9A56-9708491FC38E}"/>
                  </a:ext>
                </a:extLst>
              </p:cNvPr>
              <p:cNvSpPr txBox="1"/>
              <p:nvPr/>
            </p:nvSpPr>
            <p:spPr>
              <a:xfrm>
                <a:off x="490993" y="1269861"/>
                <a:ext cx="1159246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ore-KR" sz="1800" b="1" dirty="0">
                    <a:solidFill>
                      <a:srgbClr val="FF0000"/>
                    </a:solidFill>
                  </a:rPr>
                  <a:t>equations</a:t>
                </a:r>
                <a:r>
                  <a:rPr lang="en" altLang="ko-Kore-KR" sz="1800" dirty="0">
                    <a:solidFill>
                      <a:srgbClr val="FF0000"/>
                    </a:solidFill>
                  </a:rPr>
                  <a:t> </a:t>
                </a:r>
                <a:r>
                  <a:rPr lang="en" altLang="ko-Kore-KR" sz="1800" dirty="0">
                    <a:solidFill>
                      <a:schemeClr val="tx1"/>
                    </a:solidFill>
                  </a:rPr>
                  <a:t>in</a:t>
                </a:r>
                <a:r>
                  <a:rPr lang="en" altLang="ko-Kore-KR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" altLang="ko-Kore-KR" sz="1800" b="1" dirty="0">
                    <a:solidFill>
                      <a:srgbClr val="FF0000"/>
                    </a:solidFill>
                  </a:rPr>
                  <a:t> variables</a:t>
                </a:r>
                <a:r>
                  <a:rPr lang="ko-KR" altLang="en-US" sz="1800" b="1" dirty="0">
                    <a:solidFill>
                      <a:srgbClr val="FF0000"/>
                    </a:solidFill>
                  </a:rPr>
                  <a:t> </a:t>
                </a:r>
                <a:endParaRPr lang="en" altLang="ko-Kore-KR" sz="18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sz="1800" b="1" dirty="0">
                  <a:solidFill>
                    <a:srgbClr val="FF0000"/>
                  </a:solidFill>
                </a:endParaRP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dirty="0"/>
                  <a:t>비</a:t>
                </a:r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결정 선형 시스템</a:t>
                </a:r>
                <a:r>
                  <a:rPr kumimoji="1" lang="en-US" altLang="ko-KR" sz="1800" dirty="0"/>
                  <a:t>(</a:t>
                </a:r>
                <a:r>
                  <a:rPr lang="en" altLang="ko-Kore-KR" sz="1800" dirty="0"/>
                  <a:t>Underdetermined linear system</a:t>
                </a:r>
                <a:r>
                  <a:rPr kumimoji="1" lang="en-US" altLang="ko-KR" sz="1800" dirty="0"/>
                  <a:t>)</a:t>
                </a:r>
                <a:r>
                  <a:rPr kumimoji="1" lang="ko-KR" altLang="en-US" sz="1800" dirty="0"/>
                  <a:t>에서 무게 조건으로 인한 특정 해를 찾는 문제 </a:t>
                </a:r>
                <a:r>
                  <a:rPr kumimoji="1" lang="en-US" altLang="ko-KR" sz="1800" dirty="0"/>
                  <a:t>(</a:t>
                </a:r>
                <a:r>
                  <a:rPr kumimoji="1" lang="en-US" altLang="ko-Kore-KR" sz="1800" dirty="0"/>
                  <a:t>Weight </a:t>
                </a:r>
                <a14:m>
                  <m:oMath xmlns:m="http://schemas.openxmlformats.org/officeDocument/2006/math"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9EDAF-AD5A-B949-9A56-9708491FC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3" y="1269861"/>
                <a:ext cx="11592469" cy="923330"/>
              </a:xfrm>
              <a:prstGeom prst="rect">
                <a:avLst/>
              </a:prstGeom>
              <a:blipFill>
                <a:blip r:embed="rId10"/>
                <a:stretch>
                  <a:fillRect l="-328" t="-2703" b="-94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81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ge3905a5612_0_117">
            <a:extLst>
              <a:ext uri="{FF2B5EF4-FFF2-40B4-BE49-F238E27FC236}">
                <a16:creationId xmlns:a16="http://schemas.microsoft.com/office/drawing/2014/main" id="{367BE11D-4466-4541-8D96-19D75C80BA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Brute Force on CM</a:t>
            </a:r>
            <a:endParaRPr dirty="0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ABFE8A9-1FE3-FC4A-9994-E1AA8F9DA16C}"/>
              </a:ext>
            </a:extLst>
          </p:cNvPr>
          <p:cNvSpPr/>
          <p:nvPr/>
        </p:nvSpPr>
        <p:spPr>
          <a:xfrm>
            <a:off x="1186004" y="3218664"/>
            <a:ext cx="3476531" cy="2362955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AA198-8677-714A-B6B5-944A64A9A9CF}"/>
                  </a:ext>
                </a:extLst>
              </p:cNvPr>
              <p:cNvSpPr txBox="1"/>
              <p:nvPr/>
            </p:nvSpPr>
            <p:spPr>
              <a:xfrm>
                <a:off x="2526913" y="5672154"/>
                <a:ext cx="64985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5AA198-8677-714A-B6B5-944A64A9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13" y="5672154"/>
                <a:ext cx="649858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78B151-72F7-8743-AB6A-2538097F6227}"/>
                  </a:ext>
                </a:extLst>
              </p:cNvPr>
              <p:cNvSpPr txBox="1"/>
              <p:nvPr/>
            </p:nvSpPr>
            <p:spPr>
              <a:xfrm>
                <a:off x="4963966" y="4048459"/>
                <a:ext cx="43633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500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78B151-72F7-8743-AB6A-2538097F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66" y="4048459"/>
                <a:ext cx="436338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FC590C83-AC40-1B44-B91D-D7632B67F7EB}"/>
              </a:ext>
            </a:extLst>
          </p:cNvPr>
          <p:cNvSpPr/>
          <p:nvPr/>
        </p:nvSpPr>
        <p:spPr>
          <a:xfrm>
            <a:off x="5844597" y="2474772"/>
            <a:ext cx="816584" cy="364276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12966-C9C3-F347-BF86-340B2EC1B9DD}"/>
                  </a:ext>
                </a:extLst>
              </p:cNvPr>
              <p:cNvSpPr txBox="1"/>
              <p:nvPr/>
            </p:nvSpPr>
            <p:spPr>
              <a:xfrm>
                <a:off x="5981692" y="6019311"/>
                <a:ext cx="54239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12966-C9C3-F347-BF86-340B2EC1B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92" y="6019311"/>
                <a:ext cx="542393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DDB95-B1EC-2B46-A61F-93EADA65F6E6}"/>
                  </a:ext>
                </a:extLst>
              </p:cNvPr>
              <p:cNvSpPr txBox="1"/>
              <p:nvPr/>
            </p:nvSpPr>
            <p:spPr>
              <a:xfrm>
                <a:off x="7216557" y="4084671"/>
                <a:ext cx="64472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DDB95-B1EC-2B46-A61F-93EADA65F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557" y="4084671"/>
                <a:ext cx="644727" cy="630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A7F1B0A2-4D8B-2344-BFEA-D51E6A4EA426}"/>
              </a:ext>
            </a:extLst>
          </p:cNvPr>
          <p:cNvSpPr/>
          <p:nvPr/>
        </p:nvSpPr>
        <p:spPr>
          <a:xfrm>
            <a:off x="8155454" y="4223097"/>
            <a:ext cx="2898828" cy="456304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E5E8C3-C9C7-EB42-AFAB-F92A86B62321}"/>
                  </a:ext>
                </a:extLst>
              </p:cNvPr>
              <p:cNvSpPr txBox="1"/>
              <p:nvPr/>
            </p:nvSpPr>
            <p:spPr>
              <a:xfrm>
                <a:off x="9225405" y="4738729"/>
                <a:ext cx="75892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3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E5E8C3-C9C7-EB42-AFAB-F92A86B6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05" y="4738729"/>
                <a:ext cx="758926" cy="63094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21B08B-9A4D-5C42-95F3-8B8AEB17E6C2}"/>
              </a:ext>
            </a:extLst>
          </p:cNvPr>
          <p:cNvSpPr txBox="1"/>
          <p:nvPr/>
        </p:nvSpPr>
        <p:spPr>
          <a:xfrm>
            <a:off x="2343021" y="4152562"/>
            <a:ext cx="11624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Known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F2F20-3CD7-2B40-AFDE-D2369C40E397}"/>
              </a:ext>
            </a:extLst>
          </p:cNvPr>
          <p:cNvSpPr txBox="1"/>
          <p:nvPr/>
        </p:nvSpPr>
        <p:spPr>
          <a:xfrm>
            <a:off x="9023619" y="4190613"/>
            <a:ext cx="11624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Known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9B504-4759-D246-B152-18CA338DBAFC}"/>
                  </a:ext>
                </a:extLst>
              </p:cNvPr>
              <p:cNvSpPr txBox="1"/>
              <p:nvPr/>
            </p:nvSpPr>
            <p:spPr>
              <a:xfrm>
                <a:off x="1923126" y="2651075"/>
                <a:ext cx="1857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25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9B504-4759-D246-B152-18CA338D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26" y="2651075"/>
                <a:ext cx="1857432" cy="477054"/>
              </a:xfrm>
              <a:prstGeom prst="rect">
                <a:avLst/>
              </a:prstGeom>
              <a:blipFill>
                <a:blip r:embed="rId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ACAA3-FCE4-6D44-BF86-793E11313021}"/>
                  </a:ext>
                </a:extLst>
              </p:cNvPr>
              <p:cNvSpPr txBox="1"/>
              <p:nvPr/>
            </p:nvSpPr>
            <p:spPr>
              <a:xfrm>
                <a:off x="5764765" y="1951663"/>
                <a:ext cx="101245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 × 1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ACAA3-FCE4-6D44-BF86-793E1131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65" y="1951663"/>
                <a:ext cx="1012457" cy="477054"/>
              </a:xfrm>
              <a:prstGeom prst="rect">
                <a:avLst/>
              </a:prstGeom>
              <a:blipFill>
                <a:blip r:embed="rId9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B5DCFEA-1B05-BD44-B391-9632FE5B56E4}"/>
                  </a:ext>
                </a:extLst>
              </p:cNvPr>
              <p:cNvSpPr/>
              <p:nvPr/>
            </p:nvSpPr>
            <p:spPr>
              <a:xfrm>
                <a:off x="8717349" y="3605354"/>
                <a:ext cx="1775038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25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B5DCFEA-1B05-BD44-B391-9632FE5B5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349" y="3605354"/>
                <a:ext cx="1775038" cy="477054"/>
              </a:xfrm>
              <a:prstGeom prst="rect">
                <a:avLst/>
              </a:prstGeom>
              <a:blipFill>
                <a:blip r:embed="rId10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BFEB8A-F533-674B-A8A9-0C9F9C50324A}"/>
                  </a:ext>
                </a:extLst>
              </p:cNvPr>
              <p:cNvSpPr txBox="1"/>
              <p:nvPr/>
            </p:nvSpPr>
            <p:spPr>
              <a:xfrm>
                <a:off x="541581" y="1380878"/>
                <a:ext cx="6041975" cy="405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/>
                  <a:t>Syndrome </a:t>
                </a:r>
                <a:r>
                  <a:rPr kumimoji="1" lang="ko-KR" altLang="en-US" sz="2000" dirty="0"/>
                  <a:t>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1" lang="ko-KR" altLang="en-US" sz="2000" dirty="0"/>
                  <a:t> 만족하는 특정</a:t>
                </a:r>
                <a:r>
                  <a:rPr kumimoji="1" lang="en-US" altLang="ko-KR" sz="2000" dirty="0"/>
                  <a:t> Weight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벡터</m:t>
                    </m:r>
                    <m:r>
                      <a:rPr kumimoji="1" lang="ko-KR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BFEB8A-F533-674B-A8A9-0C9F9C50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1" y="1380878"/>
                <a:ext cx="6041975" cy="405945"/>
              </a:xfrm>
              <a:prstGeom prst="rect">
                <a:avLst/>
              </a:prstGeom>
              <a:blipFill>
                <a:blip r:embed="rId11"/>
                <a:stretch>
                  <a:fillRect l="-839" t="-9091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38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ge3905a5612_0_117">
            <a:extLst>
              <a:ext uri="{FF2B5EF4-FFF2-40B4-BE49-F238E27FC236}">
                <a16:creationId xmlns:a16="http://schemas.microsoft.com/office/drawing/2014/main" id="{CC5A9FFA-F628-C847-9DE0-174A29785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Quantum Brute Force on CM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54265-D958-E240-8AC5-874181ACC6BC}"/>
              </a:ext>
            </a:extLst>
          </p:cNvPr>
          <p:cNvSpPr txBox="1"/>
          <p:nvPr/>
        </p:nvSpPr>
        <p:spPr>
          <a:xfrm>
            <a:off x="541581" y="1380878"/>
            <a:ext cx="5810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Grover’s algorithm</a:t>
            </a:r>
            <a:r>
              <a:rPr kumimoji="1" lang="ko-KR" altLang="en-US" sz="2000" dirty="0"/>
              <a:t>을 활용한 </a:t>
            </a:r>
            <a:r>
              <a:rPr kumimoji="1" lang="en-US" altLang="ko-KR" sz="2000" dirty="0"/>
              <a:t>Quantum Brute Force</a:t>
            </a:r>
            <a:endParaRPr kumimoji="1" lang="ko-Kore-KR" altLang="en-US" sz="2000" dirty="0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76761801-E6F7-2F4D-890F-893E10219547}"/>
              </a:ext>
            </a:extLst>
          </p:cNvPr>
          <p:cNvSpPr/>
          <p:nvPr/>
        </p:nvSpPr>
        <p:spPr>
          <a:xfrm>
            <a:off x="1340457" y="3353739"/>
            <a:ext cx="2716490" cy="1713016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785FE9-0046-2D46-9575-AB7CF4AC71C8}"/>
                  </a:ext>
                </a:extLst>
              </p:cNvPr>
              <p:cNvSpPr txBox="1"/>
              <p:nvPr/>
            </p:nvSpPr>
            <p:spPr>
              <a:xfrm>
                <a:off x="2444809" y="5207713"/>
                <a:ext cx="507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785FE9-0046-2D46-9575-AB7CF4AC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809" y="5207713"/>
                <a:ext cx="5077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2E1DD-DE9A-4742-9F43-2DF86FB54FFF}"/>
                  </a:ext>
                </a:extLst>
              </p:cNvPr>
              <p:cNvSpPr txBox="1"/>
              <p:nvPr/>
            </p:nvSpPr>
            <p:spPr>
              <a:xfrm>
                <a:off x="4384544" y="3982080"/>
                <a:ext cx="340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1800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2E1DD-DE9A-4742-9F43-2DF86FB54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44" y="3982080"/>
                <a:ext cx="3409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5676433A-1DF2-504E-B7CB-1F5A2E9F34E5}"/>
              </a:ext>
            </a:extLst>
          </p:cNvPr>
          <p:cNvSpPr/>
          <p:nvPr/>
        </p:nvSpPr>
        <p:spPr>
          <a:xfrm>
            <a:off x="5270905" y="2836313"/>
            <a:ext cx="638062" cy="2640809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AA016-7E61-6B42-8CF5-F3BD199B73B7}"/>
                  </a:ext>
                </a:extLst>
              </p:cNvPr>
              <p:cNvSpPr txBox="1"/>
              <p:nvPr/>
            </p:nvSpPr>
            <p:spPr>
              <a:xfrm>
                <a:off x="5374721" y="5612196"/>
                <a:ext cx="423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AA016-7E61-6B42-8CF5-F3BD199B7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21" y="5612196"/>
                <a:ext cx="4238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91E5CA-2561-6648-BC0D-9850402DA799}"/>
                  </a:ext>
                </a:extLst>
              </p:cNvPr>
              <p:cNvSpPr txBox="1"/>
              <p:nvPr/>
            </p:nvSpPr>
            <p:spPr>
              <a:xfrm>
                <a:off x="6266154" y="4025581"/>
                <a:ext cx="503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91E5CA-2561-6648-BC0D-9850402D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154" y="4025581"/>
                <a:ext cx="503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CD8789F0-896A-D54A-9B30-23EC9F5D5B6A}"/>
              </a:ext>
            </a:extLst>
          </p:cNvPr>
          <p:cNvSpPr/>
          <p:nvPr/>
        </p:nvSpPr>
        <p:spPr>
          <a:xfrm>
            <a:off x="7024042" y="4064117"/>
            <a:ext cx="2265085" cy="330796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D611A9-10B3-4047-A56E-08DB4EDEDC1C}"/>
                  </a:ext>
                </a:extLst>
              </p:cNvPr>
              <p:cNvSpPr txBox="1"/>
              <p:nvPr/>
            </p:nvSpPr>
            <p:spPr>
              <a:xfrm>
                <a:off x="7903874" y="4579749"/>
                <a:ext cx="593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D611A9-10B3-4047-A56E-08DB4EDE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874" y="4579749"/>
                <a:ext cx="5930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9EA501D-E13E-604D-98B6-B9018706666E}"/>
              </a:ext>
            </a:extLst>
          </p:cNvPr>
          <p:cNvSpPr txBox="1"/>
          <p:nvPr/>
        </p:nvSpPr>
        <p:spPr>
          <a:xfrm>
            <a:off x="2227189" y="4025581"/>
            <a:ext cx="90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/>
                </a:solidFill>
              </a:rPr>
              <a:t>Known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A4063-0EFB-E941-8DAE-0F53996637FA}"/>
              </a:ext>
            </a:extLst>
          </p:cNvPr>
          <p:cNvSpPr txBox="1"/>
          <p:nvPr/>
        </p:nvSpPr>
        <p:spPr>
          <a:xfrm>
            <a:off x="7702088" y="4031633"/>
            <a:ext cx="90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/>
                </a:solidFill>
              </a:rPr>
              <a:t>Known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7F8E2-3AEA-C749-8153-9408B5DA90C1}"/>
                  </a:ext>
                </a:extLst>
              </p:cNvPr>
              <p:cNvSpPr txBox="1"/>
              <p:nvPr/>
            </p:nvSpPr>
            <p:spPr>
              <a:xfrm>
                <a:off x="1887455" y="2922395"/>
                <a:ext cx="1451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7F8E2-3AEA-C749-8153-9408B5DA9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5" y="2922395"/>
                <a:ext cx="1451359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BBC64-45B8-BE49-BF06-935FEE38720B}"/>
                  </a:ext>
                </a:extLst>
              </p:cNvPr>
              <p:cNvSpPr txBox="1"/>
              <p:nvPr/>
            </p:nvSpPr>
            <p:spPr>
              <a:xfrm>
                <a:off x="5191073" y="2313204"/>
                <a:ext cx="791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 × 1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BBC64-45B8-BE49-BF06-935FEE387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73" y="2313204"/>
                <a:ext cx="791113" cy="369332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F469843-C4A6-5040-AB0B-6DE8E5A695D2}"/>
                  </a:ext>
                </a:extLst>
              </p:cNvPr>
              <p:cNvSpPr/>
              <p:nvPr/>
            </p:nvSpPr>
            <p:spPr>
              <a:xfrm>
                <a:off x="7395818" y="3446374"/>
                <a:ext cx="13869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F469843-C4A6-5040-AB0B-6DE8E5A6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818" y="3446374"/>
                <a:ext cx="1386978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2CEFB58-43E1-8847-ACBE-7ED69321F2D3}"/>
              </a:ext>
            </a:extLst>
          </p:cNvPr>
          <p:cNvSpPr txBox="1"/>
          <p:nvPr/>
        </p:nvSpPr>
        <p:spPr>
          <a:xfrm>
            <a:off x="6609573" y="59481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165BAF7-AB97-9F4C-9C77-7A58280CA2F9}"/>
              </a:ext>
            </a:extLst>
          </p:cNvPr>
          <p:cNvSpPr/>
          <p:nvPr/>
        </p:nvSpPr>
        <p:spPr>
          <a:xfrm>
            <a:off x="5051834" y="2172246"/>
            <a:ext cx="1044166" cy="3875330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096459-C230-EE4D-B570-BADBD5800EFD}"/>
                  </a:ext>
                </a:extLst>
              </p:cNvPr>
              <p:cNvSpPr txBox="1"/>
              <p:nvPr/>
            </p:nvSpPr>
            <p:spPr>
              <a:xfrm>
                <a:off x="7060278" y="5948127"/>
                <a:ext cx="2501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1800" b="1" dirty="0">
                    <a:solidFill>
                      <a:srgbClr val="FF0000"/>
                    </a:solidFill>
                  </a:rPr>
                  <a:t>-qubit </a:t>
                </a:r>
                <a:r>
                  <a:rPr kumimoji="1" lang="en-US" altLang="ko-Kore-KR" sz="1800" dirty="0">
                    <a:solidFill>
                      <a:schemeClr val="tx1"/>
                    </a:solidFill>
                  </a:rPr>
                  <a:t>search space</a:t>
                </a:r>
                <a:endParaRPr kumimoji="1" lang="ko-Kore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096459-C230-EE4D-B570-BADBD5800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78" y="5948127"/>
                <a:ext cx="2501006" cy="369332"/>
              </a:xfrm>
              <a:prstGeom prst="rect">
                <a:avLst/>
              </a:prstGeom>
              <a:blipFill>
                <a:blip r:embed="rId1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0FF97E-DA05-B446-9080-DAE49277F0D1}"/>
              </a:ext>
            </a:extLst>
          </p:cNvPr>
          <p:cNvCxnSpPr>
            <a:cxnSpLocks/>
          </p:cNvCxnSpPr>
          <p:nvPr/>
        </p:nvCxnSpPr>
        <p:spPr>
          <a:xfrm flipH="1" flipV="1">
            <a:off x="6170045" y="4873752"/>
            <a:ext cx="1109213" cy="1068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1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</TotalTime>
  <Words>1772</Words>
  <Application>Microsoft Macintosh PowerPoint</Application>
  <PresentationFormat>와이드스크린</PresentationFormat>
  <Paragraphs>486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테마</vt:lpstr>
      <vt:lpstr>코드 기반 양자 내성 암호 분석 기술 연구</vt:lpstr>
      <vt:lpstr>PowerPoint 프레젠테이션</vt:lpstr>
      <vt:lpstr>Classic McEliece</vt:lpstr>
      <vt:lpstr>Classic McEliece</vt:lpstr>
      <vt:lpstr>Classic McEliece</vt:lpstr>
      <vt:lpstr>Classic McEliece</vt:lpstr>
      <vt:lpstr>Syndrome Decoding Problem</vt:lpstr>
      <vt:lpstr>Brute Force on CM</vt:lpstr>
      <vt:lpstr>Quantum Brute Force on CM</vt:lpstr>
      <vt:lpstr>Grover Search Algorithm</vt:lpstr>
      <vt:lpstr>Grover Search Algorithm</vt:lpstr>
      <vt:lpstr>Quantum Brute Force on CM</vt:lpstr>
      <vt:lpstr>Quantum Brute Force on CM (Toy)</vt:lpstr>
      <vt:lpstr>Quantum Brute Force on CM (Toy)</vt:lpstr>
      <vt:lpstr>Quantum Brute Force on CM (Toy)</vt:lpstr>
      <vt:lpstr>Grover Iteration</vt:lpstr>
      <vt:lpstr>Grover Iteration &amp; Result</vt:lpstr>
      <vt:lpstr>Quantum Brute Force on CM</vt:lpstr>
      <vt:lpstr>Quantum Brute Force on CM (Butterfly Network)</vt:lpstr>
      <vt:lpstr>Quantum Brute Force on CM (Butterfly Network)</vt:lpstr>
      <vt:lpstr>Information Set Decoding (ISD)</vt:lpstr>
      <vt:lpstr>Information Set Decoding (ISD)</vt:lpstr>
      <vt:lpstr>Information Set Decoding (ISD)</vt:lpstr>
      <vt:lpstr>Information Set Decoding (ISD)</vt:lpstr>
      <vt:lpstr>Information Set Decoding (Toy Example)</vt:lpstr>
      <vt:lpstr>Information Set Decoding (ISD) Variants</vt:lpstr>
      <vt:lpstr>Information Set Decoding (ISD) Variants</vt:lpstr>
      <vt:lpstr>Quantum Information Set Decoding (QISD)</vt:lpstr>
      <vt:lpstr>Quantum Information Set Decoding (QISD)</vt:lpstr>
      <vt:lpstr>Quantum Information Set Decoding (QISD)</vt:lpstr>
      <vt:lpstr>Quantum Information Set Decoding (QISD)</vt:lpstr>
      <vt:lpstr>Quantum Information Set Decoding (QISD)</vt:lpstr>
      <vt:lpstr>Quantum Information Set Decoding (QISD)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 기반 양자 내성 암호 분석 기술 연구</dc:title>
  <dc:creator>장경배</dc:creator>
  <cp:lastModifiedBy>장경배</cp:lastModifiedBy>
  <cp:revision>847</cp:revision>
  <dcterms:created xsi:type="dcterms:W3CDTF">2021-10-14T09:34:13Z</dcterms:created>
  <dcterms:modified xsi:type="dcterms:W3CDTF">2021-10-19T17:05:18Z</dcterms:modified>
</cp:coreProperties>
</file>